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6"/>
    <p:sldId id="257" r:id="rId37"/>
    <p:sldId id="258" r:id="rId38"/>
    <p:sldId id="259" r:id="rId39"/>
    <p:sldId id="260" r:id="rId40"/>
    <p:sldId id="261" r:id="rId41"/>
    <p:sldId id="262" r:id="rId42"/>
    <p:sldId id="263" r:id="rId43"/>
    <p:sldId id="264" r:id="rId44"/>
    <p:sldId id="265" r:id="rId45"/>
    <p:sldId id="266" r:id="rId46"/>
    <p:sldId id="267" r:id="rId47"/>
    <p:sldId id="268" r:id="rId48"/>
    <p:sldId id="269" r:id="rId49"/>
    <p:sldId id="270" r:id="rId50"/>
    <p:sldId id="271" r:id="rId51"/>
    <p:sldId id="272" r:id="rId52"/>
    <p:sldId id="273" r:id="rId53"/>
    <p:sldId id="274" r:id="rId54"/>
    <p:sldId id="275" r:id="rId55"/>
    <p:sldId id="276" r:id="rId56"/>
    <p:sldId id="277" r:id="rId57"/>
    <p:sldId id="278" r:id="rId58"/>
    <p:sldId id="279" r:id="rId59"/>
    <p:sldId id="280" r:id="rId60"/>
    <p:sldId id="281" r:id="rId61"/>
    <p:sldId id="282" r:id="rId62"/>
    <p:sldId id="283" r:id="rId63"/>
    <p:sldId id="284" r:id="rId6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omputer Says No" charset="1" panose="00000400000000000000"/>
      <p:regular r:id="rId10"/>
    </p:embeddedFont>
    <p:embeddedFont>
      <p:font typeface="Computer Says No Italics" charset="1" panose="00000400000000000000"/>
      <p:regular r:id="rId11"/>
    </p:embeddedFont>
    <p:embeddedFont>
      <p:font typeface="Canva Sans" charset="1" panose="020B0503030501040103"/>
      <p:regular r:id="rId12"/>
    </p:embeddedFont>
    <p:embeddedFont>
      <p:font typeface="Canva Sans Bold" charset="1" panose="020B0803030501040103"/>
      <p:regular r:id="rId13"/>
    </p:embeddedFont>
    <p:embeddedFont>
      <p:font typeface="Canva Sans Italics" charset="1" panose="020B0503030501040103"/>
      <p:regular r:id="rId14"/>
    </p:embeddedFont>
    <p:embeddedFont>
      <p:font typeface="Canva Sans Bold Italics" charset="1" panose="020B0803030501040103"/>
      <p:regular r:id="rId15"/>
    </p:embeddedFont>
    <p:embeddedFont>
      <p:font typeface="Canva Sans Medium" charset="1" panose="020B0603030501040103"/>
      <p:regular r:id="rId16"/>
    </p:embeddedFont>
    <p:embeddedFont>
      <p:font typeface="Canva Sans Medium Italics" charset="1" panose="020B0603030501040103"/>
      <p:regular r:id="rId17"/>
    </p:embeddedFont>
    <p:embeddedFont>
      <p:font typeface="Poppins" charset="1" panose="00000500000000000000"/>
      <p:regular r:id="rId18"/>
    </p:embeddedFont>
    <p:embeddedFont>
      <p:font typeface="Poppins Bold" charset="1" panose="00000800000000000000"/>
      <p:regular r:id="rId19"/>
    </p:embeddedFont>
    <p:embeddedFont>
      <p:font typeface="Poppins Italics" charset="1" panose="00000500000000000000"/>
      <p:regular r:id="rId20"/>
    </p:embeddedFont>
    <p:embeddedFont>
      <p:font typeface="Poppins Bold Italics" charset="1" panose="00000800000000000000"/>
      <p:regular r:id="rId21"/>
    </p:embeddedFont>
    <p:embeddedFont>
      <p:font typeface="Poppins Thin" charset="1" panose="00000300000000000000"/>
      <p:regular r:id="rId22"/>
    </p:embeddedFont>
    <p:embeddedFont>
      <p:font typeface="Poppins Thin Italics" charset="1" panose="00000300000000000000"/>
      <p:regular r:id="rId23"/>
    </p:embeddedFont>
    <p:embeddedFont>
      <p:font typeface="Poppins Extra-Light" charset="1" panose="00000300000000000000"/>
      <p:regular r:id="rId24"/>
    </p:embeddedFont>
    <p:embeddedFont>
      <p:font typeface="Poppins Extra-Light Italics" charset="1" panose="00000300000000000000"/>
      <p:regular r:id="rId25"/>
    </p:embeddedFont>
    <p:embeddedFont>
      <p:font typeface="Poppins Light" charset="1" panose="00000400000000000000"/>
      <p:regular r:id="rId26"/>
    </p:embeddedFont>
    <p:embeddedFont>
      <p:font typeface="Poppins Light Italics" charset="1" panose="00000400000000000000"/>
      <p:regular r:id="rId27"/>
    </p:embeddedFont>
    <p:embeddedFont>
      <p:font typeface="Poppins Medium" charset="1" panose="00000600000000000000"/>
      <p:regular r:id="rId28"/>
    </p:embeddedFont>
    <p:embeddedFont>
      <p:font typeface="Poppins Medium Italics" charset="1" panose="00000600000000000000"/>
      <p:regular r:id="rId29"/>
    </p:embeddedFont>
    <p:embeddedFont>
      <p:font typeface="Poppins Semi-Bold" charset="1" panose="00000700000000000000"/>
      <p:regular r:id="rId30"/>
    </p:embeddedFont>
    <p:embeddedFont>
      <p:font typeface="Poppins Semi-Bold Italics" charset="1" panose="00000700000000000000"/>
      <p:regular r:id="rId31"/>
    </p:embeddedFont>
    <p:embeddedFont>
      <p:font typeface="Poppins Ultra-Bold" charset="1" panose="00000900000000000000"/>
      <p:regular r:id="rId32"/>
    </p:embeddedFont>
    <p:embeddedFont>
      <p:font typeface="Poppins Ultra-Bold Italics" charset="1" panose="00000900000000000000"/>
      <p:regular r:id="rId33"/>
    </p:embeddedFont>
    <p:embeddedFont>
      <p:font typeface="Poppins Heavy" charset="1" panose="00000A00000000000000"/>
      <p:regular r:id="rId34"/>
    </p:embeddedFont>
    <p:embeddedFont>
      <p:font typeface="Poppins Heavy Italics" charset="1" panose="00000A0000000000000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slides/slide1.xml" Type="http://schemas.openxmlformats.org/officeDocument/2006/relationships/slide"/><Relationship Id="rId37" Target="slides/slide2.xml" Type="http://schemas.openxmlformats.org/officeDocument/2006/relationships/slide"/><Relationship Id="rId38" Target="slides/slide3.xml" Type="http://schemas.openxmlformats.org/officeDocument/2006/relationships/slide"/><Relationship Id="rId39" Target="slides/slide4.xml" Type="http://schemas.openxmlformats.org/officeDocument/2006/relationships/slide"/><Relationship Id="rId4" Target="theme/theme1.xml" Type="http://schemas.openxmlformats.org/officeDocument/2006/relationships/theme"/><Relationship Id="rId40" Target="slides/slide5.xml" Type="http://schemas.openxmlformats.org/officeDocument/2006/relationships/slide"/><Relationship Id="rId41" Target="slides/slide6.xml" Type="http://schemas.openxmlformats.org/officeDocument/2006/relationships/slide"/><Relationship Id="rId42" Target="slides/slide7.xml" Type="http://schemas.openxmlformats.org/officeDocument/2006/relationships/slide"/><Relationship Id="rId43" Target="slides/slide8.xml" Type="http://schemas.openxmlformats.org/officeDocument/2006/relationships/slide"/><Relationship Id="rId44" Target="slides/slide9.xml" Type="http://schemas.openxmlformats.org/officeDocument/2006/relationships/slide"/><Relationship Id="rId45" Target="slides/slide10.xml" Type="http://schemas.openxmlformats.org/officeDocument/2006/relationships/slide"/><Relationship Id="rId46" Target="slides/slide11.xml" Type="http://schemas.openxmlformats.org/officeDocument/2006/relationships/slide"/><Relationship Id="rId47" Target="slides/slide12.xml" Type="http://schemas.openxmlformats.org/officeDocument/2006/relationships/slide"/><Relationship Id="rId48" Target="slides/slide13.xml" Type="http://schemas.openxmlformats.org/officeDocument/2006/relationships/slide"/><Relationship Id="rId49" Target="slides/slide14.xml" Type="http://schemas.openxmlformats.org/officeDocument/2006/relationships/slide"/><Relationship Id="rId5" Target="tableStyles.xml" Type="http://schemas.openxmlformats.org/officeDocument/2006/relationships/tableStyles"/><Relationship Id="rId50" Target="slides/slide15.xml" Type="http://schemas.openxmlformats.org/officeDocument/2006/relationships/slide"/><Relationship Id="rId51" Target="slides/slide16.xml" Type="http://schemas.openxmlformats.org/officeDocument/2006/relationships/slide"/><Relationship Id="rId52" Target="slides/slide17.xml" Type="http://schemas.openxmlformats.org/officeDocument/2006/relationships/slide"/><Relationship Id="rId53" Target="slides/slide18.xml" Type="http://schemas.openxmlformats.org/officeDocument/2006/relationships/slide"/><Relationship Id="rId54" Target="slides/slide19.xml" Type="http://schemas.openxmlformats.org/officeDocument/2006/relationships/slide"/><Relationship Id="rId55" Target="slides/slide20.xml" Type="http://schemas.openxmlformats.org/officeDocument/2006/relationships/slide"/><Relationship Id="rId56" Target="slides/slide21.xml" Type="http://schemas.openxmlformats.org/officeDocument/2006/relationships/slide"/><Relationship Id="rId57" Target="slides/slide22.xml" Type="http://schemas.openxmlformats.org/officeDocument/2006/relationships/slide"/><Relationship Id="rId58" Target="slides/slide23.xml" Type="http://schemas.openxmlformats.org/officeDocument/2006/relationships/slide"/><Relationship Id="rId59" Target="slides/slide24.xml" Type="http://schemas.openxmlformats.org/officeDocument/2006/relationships/slide"/><Relationship Id="rId6" Target="fonts/font6.fntdata" Type="http://schemas.openxmlformats.org/officeDocument/2006/relationships/font"/><Relationship Id="rId60" Target="slides/slide25.xml" Type="http://schemas.openxmlformats.org/officeDocument/2006/relationships/slide"/><Relationship Id="rId61" Target="slides/slide26.xml" Type="http://schemas.openxmlformats.org/officeDocument/2006/relationships/slide"/><Relationship Id="rId62" Target="slides/slide27.xml" Type="http://schemas.openxmlformats.org/officeDocument/2006/relationships/slide"/><Relationship Id="rId63" Target="slides/slide28.xml" Type="http://schemas.openxmlformats.org/officeDocument/2006/relationships/slide"/><Relationship Id="rId64" Target="slides/slide29.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24.png" Type="http://schemas.openxmlformats.org/officeDocument/2006/relationships/image"/><Relationship Id="rId4"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2576678" y="61722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3268070" y="-2818506"/>
            <a:ext cx="4825046" cy="4219769"/>
          </a:xfrm>
          <a:custGeom>
            <a:avLst/>
            <a:gdLst/>
            <a:ahLst/>
            <a:cxnLst/>
            <a:rect r="r" b="b" t="t" l="l"/>
            <a:pathLst>
              <a:path h="4219769" w="4825046">
                <a:moveTo>
                  <a:pt x="0" y="0"/>
                </a:moveTo>
                <a:lnTo>
                  <a:pt x="4825046" y="0"/>
                </a:lnTo>
                <a:lnTo>
                  <a:pt x="4825046" y="4219769"/>
                </a:lnTo>
                <a:lnTo>
                  <a:pt x="0" y="4219769"/>
                </a:lnTo>
                <a:lnTo>
                  <a:pt x="0" y="0"/>
                </a:lnTo>
                <a:close/>
              </a:path>
            </a:pathLst>
          </a:custGeom>
          <a:blipFill>
            <a:blip r:embed="rId4"/>
            <a:stretch>
              <a:fillRect l="0" t="0" r="0" b="0"/>
            </a:stretch>
          </a:blipFill>
        </p:spPr>
      </p:sp>
      <p:sp>
        <p:nvSpPr>
          <p:cNvPr name="Freeform 5" id="5"/>
          <p:cNvSpPr/>
          <p:nvPr/>
        </p:nvSpPr>
        <p:spPr>
          <a:xfrm flipH="false" flipV="false" rot="0">
            <a:off x="14161481" y="-41148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6" id="6"/>
          <p:cNvSpPr/>
          <p:nvPr/>
        </p:nvSpPr>
        <p:spPr>
          <a:xfrm flipH="false" flipV="false" rot="0">
            <a:off x="-391635" y="1333816"/>
            <a:ext cx="3948234" cy="1724379"/>
          </a:xfrm>
          <a:custGeom>
            <a:avLst/>
            <a:gdLst/>
            <a:ahLst/>
            <a:cxnLst/>
            <a:rect r="r" b="b" t="t" l="l"/>
            <a:pathLst>
              <a:path h="1724379" w="3948234">
                <a:moveTo>
                  <a:pt x="0" y="0"/>
                </a:moveTo>
                <a:lnTo>
                  <a:pt x="3948234" y="0"/>
                </a:lnTo>
                <a:lnTo>
                  <a:pt x="3948234" y="1724379"/>
                </a:lnTo>
                <a:lnTo>
                  <a:pt x="0" y="1724379"/>
                </a:lnTo>
                <a:lnTo>
                  <a:pt x="0" y="0"/>
                </a:lnTo>
                <a:close/>
              </a:path>
            </a:pathLst>
          </a:custGeom>
          <a:blipFill>
            <a:blip r:embed="rId5"/>
            <a:stretch>
              <a:fillRect l="0" t="0" r="0" b="0"/>
            </a:stretch>
          </a:blipFill>
        </p:spPr>
      </p:sp>
      <p:sp>
        <p:nvSpPr>
          <p:cNvPr name="Freeform 7" id="7"/>
          <p:cNvSpPr/>
          <p:nvPr/>
        </p:nvSpPr>
        <p:spPr>
          <a:xfrm flipH="false" flipV="false" rot="0">
            <a:off x="4601689" y="8426785"/>
            <a:ext cx="4729467" cy="4047169"/>
          </a:xfrm>
          <a:custGeom>
            <a:avLst/>
            <a:gdLst/>
            <a:ahLst/>
            <a:cxnLst/>
            <a:rect r="r" b="b" t="t" l="l"/>
            <a:pathLst>
              <a:path h="4047169" w="4729467">
                <a:moveTo>
                  <a:pt x="0" y="0"/>
                </a:moveTo>
                <a:lnTo>
                  <a:pt x="4729467" y="0"/>
                </a:lnTo>
                <a:lnTo>
                  <a:pt x="4729467" y="4047170"/>
                </a:lnTo>
                <a:lnTo>
                  <a:pt x="0" y="4047170"/>
                </a:lnTo>
                <a:lnTo>
                  <a:pt x="0" y="0"/>
                </a:lnTo>
                <a:close/>
              </a:path>
            </a:pathLst>
          </a:custGeom>
          <a:blipFill>
            <a:blip r:embed="rId6"/>
            <a:stretch>
              <a:fillRect l="0" t="0" r="0" b="0"/>
            </a:stretch>
          </a:blipFill>
        </p:spPr>
      </p:sp>
      <p:sp>
        <p:nvSpPr>
          <p:cNvPr name="Freeform 8" id="8"/>
          <p:cNvSpPr/>
          <p:nvPr/>
        </p:nvSpPr>
        <p:spPr>
          <a:xfrm flipH="true" flipV="false" rot="0">
            <a:off x="9992168" y="1795880"/>
            <a:ext cx="8078630" cy="11840963"/>
          </a:xfrm>
          <a:custGeom>
            <a:avLst/>
            <a:gdLst/>
            <a:ahLst/>
            <a:cxnLst/>
            <a:rect r="r" b="b" t="t" l="l"/>
            <a:pathLst>
              <a:path h="11840963" w="8078630">
                <a:moveTo>
                  <a:pt x="8078630" y="0"/>
                </a:moveTo>
                <a:lnTo>
                  <a:pt x="0" y="0"/>
                </a:lnTo>
                <a:lnTo>
                  <a:pt x="0" y="11840963"/>
                </a:lnTo>
                <a:lnTo>
                  <a:pt x="8078630" y="11840963"/>
                </a:lnTo>
                <a:lnTo>
                  <a:pt x="8078630" y="0"/>
                </a:lnTo>
                <a:close/>
              </a:path>
            </a:pathLst>
          </a:custGeom>
          <a:blipFill>
            <a:blip r:embed="rId7"/>
            <a:stretch>
              <a:fillRect l="0" t="0" r="0" b="0"/>
            </a:stretch>
          </a:blipFill>
        </p:spPr>
      </p:sp>
      <p:sp>
        <p:nvSpPr>
          <p:cNvPr name="Freeform 9" id="9"/>
          <p:cNvSpPr/>
          <p:nvPr/>
        </p:nvSpPr>
        <p:spPr>
          <a:xfrm flipH="false" flipV="false" rot="0">
            <a:off x="4876458" y="1736953"/>
            <a:ext cx="3052886" cy="918105"/>
          </a:xfrm>
          <a:custGeom>
            <a:avLst/>
            <a:gdLst/>
            <a:ahLst/>
            <a:cxnLst/>
            <a:rect r="r" b="b" t="t" l="l"/>
            <a:pathLst>
              <a:path h="918105" w="3052886">
                <a:moveTo>
                  <a:pt x="0" y="0"/>
                </a:moveTo>
                <a:lnTo>
                  <a:pt x="3052886" y="0"/>
                </a:lnTo>
                <a:lnTo>
                  <a:pt x="3052886" y="918105"/>
                </a:lnTo>
                <a:lnTo>
                  <a:pt x="0" y="918105"/>
                </a:lnTo>
                <a:lnTo>
                  <a:pt x="0" y="0"/>
                </a:lnTo>
                <a:close/>
              </a:path>
            </a:pathLst>
          </a:custGeom>
          <a:blipFill>
            <a:blip r:embed="rId8"/>
            <a:stretch>
              <a:fillRect l="0" t="0" r="0" b="0"/>
            </a:stretch>
          </a:blipFill>
        </p:spPr>
      </p:sp>
      <p:sp>
        <p:nvSpPr>
          <p:cNvPr name="TextBox 10" id="10"/>
          <p:cNvSpPr txBox="true"/>
          <p:nvPr/>
        </p:nvSpPr>
        <p:spPr>
          <a:xfrm rot="0">
            <a:off x="2427808" y="5017043"/>
            <a:ext cx="7527069" cy="3131631"/>
          </a:xfrm>
          <a:prstGeom prst="rect">
            <a:avLst/>
          </a:prstGeom>
        </p:spPr>
        <p:txBody>
          <a:bodyPr anchor="t" rtlCol="false" tIns="0" lIns="0" bIns="0" rIns="0">
            <a:spAutoFit/>
          </a:bodyPr>
          <a:lstStyle/>
          <a:p>
            <a:pPr algn="ctr">
              <a:lnSpc>
                <a:spcPts val="4129"/>
              </a:lnSpc>
            </a:pPr>
            <a:r>
              <a:rPr lang="en-US" sz="2949">
                <a:solidFill>
                  <a:srgbClr val="6866E1"/>
                </a:solidFill>
                <a:latin typeface="Poppins Light"/>
              </a:rPr>
              <a:t>By </a:t>
            </a:r>
          </a:p>
          <a:p>
            <a:pPr algn="ctr">
              <a:lnSpc>
                <a:spcPts val="4129"/>
              </a:lnSpc>
            </a:pPr>
            <a:r>
              <a:rPr lang="en-US" sz="2949">
                <a:solidFill>
                  <a:srgbClr val="6866E1"/>
                </a:solidFill>
                <a:latin typeface="Poppins Light"/>
              </a:rPr>
              <a:t>Mohit Sharma</a:t>
            </a:r>
          </a:p>
          <a:p>
            <a:pPr algn="ctr">
              <a:lnSpc>
                <a:spcPts val="4129"/>
              </a:lnSpc>
            </a:pPr>
            <a:r>
              <a:rPr lang="en-US" sz="2949">
                <a:solidFill>
                  <a:srgbClr val="6866E1"/>
                </a:solidFill>
                <a:latin typeface="Poppins Light"/>
              </a:rPr>
              <a:t>Luvkush Sharma</a:t>
            </a:r>
          </a:p>
          <a:p>
            <a:pPr algn="ctr">
              <a:lnSpc>
                <a:spcPts val="4129"/>
              </a:lnSpc>
            </a:pPr>
            <a:r>
              <a:rPr lang="en-US" sz="2949">
                <a:solidFill>
                  <a:srgbClr val="6866E1"/>
                </a:solidFill>
                <a:latin typeface="Poppins Light"/>
              </a:rPr>
              <a:t>Uday Pratap Singh</a:t>
            </a:r>
          </a:p>
          <a:p>
            <a:pPr algn="ctr">
              <a:lnSpc>
                <a:spcPts val="4129"/>
              </a:lnSpc>
            </a:pPr>
            <a:r>
              <a:rPr lang="en-US" sz="2949">
                <a:solidFill>
                  <a:srgbClr val="6866E1"/>
                </a:solidFill>
                <a:latin typeface="Poppins Light"/>
              </a:rPr>
              <a:t>Dheeraj Sharma</a:t>
            </a:r>
          </a:p>
          <a:p>
            <a:pPr algn="ctr">
              <a:lnSpc>
                <a:spcPts val="4129"/>
              </a:lnSpc>
            </a:pPr>
          </a:p>
        </p:txBody>
      </p:sp>
      <p:sp>
        <p:nvSpPr>
          <p:cNvPr name="TextBox 11" id="11"/>
          <p:cNvSpPr txBox="true"/>
          <p:nvPr/>
        </p:nvSpPr>
        <p:spPr>
          <a:xfrm rot="0">
            <a:off x="3556599" y="4149540"/>
            <a:ext cx="5774558" cy="993960"/>
          </a:xfrm>
          <a:prstGeom prst="rect">
            <a:avLst/>
          </a:prstGeom>
        </p:spPr>
        <p:txBody>
          <a:bodyPr anchor="t" rtlCol="false" tIns="0" lIns="0" bIns="0" rIns="0">
            <a:spAutoFit/>
          </a:bodyPr>
          <a:lstStyle/>
          <a:p>
            <a:pPr algn="ctr">
              <a:lnSpc>
                <a:spcPts val="6697"/>
              </a:lnSpc>
            </a:pPr>
            <a:r>
              <a:rPr lang="en-US" sz="9301">
                <a:solidFill>
                  <a:srgbClr val="6866E1"/>
                </a:solidFill>
                <a:latin typeface="Computer Says No"/>
              </a:rPr>
              <a:t>USED IN AMAZON</a:t>
            </a:r>
          </a:p>
        </p:txBody>
      </p:sp>
      <p:sp>
        <p:nvSpPr>
          <p:cNvPr name="TextBox 12" id="12"/>
          <p:cNvSpPr txBox="true"/>
          <p:nvPr/>
        </p:nvSpPr>
        <p:spPr>
          <a:xfrm rot="0">
            <a:off x="2850925" y="3372520"/>
            <a:ext cx="7103952" cy="771668"/>
          </a:xfrm>
          <a:prstGeom prst="rect">
            <a:avLst/>
          </a:prstGeom>
        </p:spPr>
        <p:txBody>
          <a:bodyPr anchor="t" rtlCol="false" tIns="0" lIns="0" bIns="0" rIns="0">
            <a:spAutoFit/>
          </a:bodyPr>
          <a:lstStyle/>
          <a:p>
            <a:pPr algn="ctr">
              <a:lnSpc>
                <a:spcPts val="5147"/>
              </a:lnSpc>
            </a:pPr>
            <a:r>
              <a:rPr lang="en-US" sz="7148">
                <a:solidFill>
                  <a:srgbClr val="6866E1"/>
                </a:solidFill>
                <a:latin typeface="Computer Says No"/>
              </a:rPr>
              <a:t>AI &amp; ML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1261366" y="621186"/>
            <a:ext cx="6514185" cy="4522314"/>
          </a:xfrm>
          <a:custGeom>
            <a:avLst/>
            <a:gdLst/>
            <a:ahLst/>
            <a:cxnLst/>
            <a:rect r="r" b="b" t="t" l="l"/>
            <a:pathLst>
              <a:path h="4522314" w="6514185">
                <a:moveTo>
                  <a:pt x="0" y="0"/>
                </a:moveTo>
                <a:lnTo>
                  <a:pt x="6514185" y="0"/>
                </a:lnTo>
                <a:lnTo>
                  <a:pt x="6514185" y="4522314"/>
                </a:lnTo>
                <a:lnTo>
                  <a:pt x="0" y="4522314"/>
                </a:lnTo>
                <a:lnTo>
                  <a:pt x="0" y="0"/>
                </a:lnTo>
                <a:close/>
              </a:path>
            </a:pathLst>
          </a:custGeom>
          <a:blipFill>
            <a:blip r:embed="rId2"/>
            <a:stretch>
              <a:fillRect l="-1364" t="-6003" r="0" b="-6003"/>
            </a:stretch>
          </a:blipFill>
        </p:spPr>
      </p:sp>
      <p:sp>
        <p:nvSpPr>
          <p:cNvPr name="TextBox 3" id="3"/>
          <p:cNvSpPr txBox="true"/>
          <p:nvPr/>
        </p:nvSpPr>
        <p:spPr>
          <a:xfrm rot="0">
            <a:off x="288421" y="933450"/>
            <a:ext cx="9952551" cy="5879880"/>
          </a:xfrm>
          <a:prstGeom prst="rect">
            <a:avLst/>
          </a:prstGeom>
        </p:spPr>
        <p:txBody>
          <a:bodyPr anchor="t" rtlCol="false" tIns="0" lIns="0" bIns="0" rIns="0">
            <a:spAutoFit/>
          </a:bodyPr>
          <a:lstStyle/>
          <a:p>
            <a:pPr algn="ctr">
              <a:lnSpc>
                <a:spcPts val="4983"/>
              </a:lnSpc>
            </a:pPr>
            <a:r>
              <a:rPr lang="en-US" sz="3559">
                <a:solidFill>
                  <a:srgbClr val="FCFBFA"/>
                </a:solidFill>
                <a:latin typeface="Poppins Light"/>
              </a:rPr>
              <a:t>4. Amazon Alexa</a:t>
            </a:r>
          </a:p>
          <a:p>
            <a:pPr algn="ctr">
              <a:lnSpc>
                <a:spcPts val="4140"/>
              </a:lnSpc>
            </a:pPr>
          </a:p>
          <a:p>
            <a:pPr algn="just" marL="638593" indent="-319297" lvl="1">
              <a:lnSpc>
                <a:spcPts val="4140"/>
              </a:lnSpc>
              <a:buFont typeface="Arial"/>
              <a:buChar char="•"/>
            </a:pPr>
            <a:r>
              <a:rPr lang="en-US" sz="2957">
                <a:solidFill>
                  <a:srgbClr val="FCFBFA"/>
                </a:solidFill>
                <a:latin typeface="Poppins Light"/>
              </a:rPr>
              <a:t>Natural Language Understanding: Alexa utilizes AI to understand and respond to natural language queries, perform tasks, and control smart home devices.</a:t>
            </a:r>
          </a:p>
          <a:p>
            <a:pPr algn="just" marL="638593" indent="-319297" lvl="1">
              <a:lnSpc>
                <a:spcPts val="4140"/>
              </a:lnSpc>
              <a:buFont typeface="Arial"/>
              <a:buChar char="•"/>
            </a:pPr>
            <a:r>
              <a:rPr lang="en-US" sz="2957">
                <a:solidFill>
                  <a:srgbClr val="FCFBFA"/>
                </a:solidFill>
                <a:latin typeface="Poppins Light"/>
              </a:rPr>
              <a:t>Continuous Learning: Machine learning helps Alexa improve its responses and understand user preferences over time.</a:t>
            </a:r>
          </a:p>
          <a:p>
            <a:pPr>
              <a:lnSpc>
                <a:spcPts val="4140"/>
              </a:lnSpc>
            </a:pPr>
          </a:p>
          <a:p>
            <a:pPr algn="ctr">
              <a:lnSpc>
                <a:spcPts val="4140"/>
              </a:lnSpc>
              <a:spcBef>
                <a:spcPct val="0"/>
              </a:spcBef>
            </a:pPr>
          </a:p>
        </p:txBody>
      </p:sp>
      <p:sp>
        <p:nvSpPr>
          <p:cNvPr name="TextBox 4" id="4"/>
          <p:cNvSpPr txBox="true"/>
          <p:nvPr/>
        </p:nvSpPr>
        <p:spPr>
          <a:xfrm rot="0">
            <a:off x="288421" y="6092852"/>
            <a:ext cx="17999579" cy="2106309"/>
          </a:xfrm>
          <a:prstGeom prst="rect">
            <a:avLst/>
          </a:prstGeom>
        </p:spPr>
        <p:txBody>
          <a:bodyPr anchor="t" rtlCol="false" tIns="0" lIns="0" bIns="0" rIns="0">
            <a:spAutoFit/>
          </a:bodyPr>
          <a:lstStyle/>
          <a:p>
            <a:pPr marL="636788" indent="-318394" lvl="1">
              <a:lnSpc>
                <a:spcPts val="4129"/>
              </a:lnSpc>
              <a:buFont typeface="Arial"/>
              <a:buChar char="•"/>
            </a:pPr>
            <a:r>
              <a:rPr lang="en-US" sz="2949">
                <a:solidFill>
                  <a:srgbClr val="FCFBFA"/>
                </a:solidFill>
                <a:latin typeface="Poppins Light"/>
              </a:rPr>
              <a:t>Amazon Alexa has been integrated into a wide range of devices and services across various industries. The integration of Alexa extends beyond Amazon's own devices, allowing users to interact with the voice assistant in different contexts. Here are some common areas where Amazon Alexa is integrated:</a:t>
            </a:r>
          </a:p>
        </p:txBody>
      </p:sp>
      <p:sp>
        <p:nvSpPr>
          <p:cNvPr name="TextBox 5" id="5"/>
          <p:cNvSpPr txBox="true"/>
          <p:nvPr/>
        </p:nvSpPr>
        <p:spPr>
          <a:xfrm rot="0">
            <a:off x="577516" y="8424221"/>
            <a:ext cx="17710484" cy="1582434"/>
          </a:xfrm>
          <a:prstGeom prst="rect">
            <a:avLst/>
          </a:prstGeom>
        </p:spPr>
        <p:txBody>
          <a:bodyPr anchor="t" rtlCol="false" tIns="0" lIns="0" bIns="0" rIns="0">
            <a:spAutoFit/>
          </a:bodyPr>
          <a:lstStyle/>
          <a:p>
            <a:pPr marL="636788" indent="-318394" lvl="1">
              <a:lnSpc>
                <a:spcPts val="4129"/>
              </a:lnSpc>
              <a:buFont typeface="Arial"/>
              <a:buChar char="•"/>
            </a:pPr>
            <a:r>
              <a:rPr lang="en-US" sz="2949">
                <a:solidFill>
                  <a:srgbClr val="FCFBFA"/>
                </a:solidFill>
                <a:latin typeface="Poppins Light"/>
              </a:rPr>
              <a:t>In-Car Systems: Some automotive manufacturers have integrated Alexa into their in-car infotainment systems. This allows drivers to use voice commands to control navigation, play music, and access other Alexa skills while on the road.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297428" y="167120"/>
            <a:ext cx="17225552" cy="5944235"/>
          </a:xfrm>
          <a:prstGeom prst="rect">
            <a:avLst/>
          </a:prstGeom>
        </p:spPr>
        <p:txBody>
          <a:bodyPr anchor="t" rtlCol="false" tIns="0" lIns="0" bIns="0" rIns="0">
            <a:spAutoFit/>
          </a:bodyPr>
          <a:lstStyle/>
          <a:p>
            <a:pPr>
              <a:lnSpc>
                <a:spcPts val="3639"/>
              </a:lnSpc>
            </a:pPr>
          </a:p>
          <a:p>
            <a:pPr>
              <a:lnSpc>
                <a:spcPts val="3639"/>
              </a:lnSpc>
            </a:pPr>
            <a:r>
              <a:rPr lang="en-US" sz="2599">
                <a:solidFill>
                  <a:srgbClr val="FCFBFA"/>
                </a:solidFill>
                <a:latin typeface="Poppins Bold"/>
              </a:rPr>
              <a:t>2. </a:t>
            </a:r>
            <a:r>
              <a:rPr lang="en-US" sz="2599">
                <a:solidFill>
                  <a:srgbClr val="FCFBFA"/>
                </a:solidFill>
                <a:latin typeface="Poppins Bold"/>
              </a:rPr>
              <a:t>Wearables: A</a:t>
            </a:r>
            <a:r>
              <a:rPr lang="en-US" sz="2599">
                <a:solidFill>
                  <a:srgbClr val="FCFBFA"/>
                </a:solidFill>
                <a:latin typeface="Poppins Light"/>
              </a:rPr>
              <a:t>lexa is integrated into some wearable devices, including certain smartwatches and fitness trackers. Users can use voice commands to perform various tasks without having to use their hands.</a:t>
            </a:r>
          </a:p>
          <a:p>
            <a:pPr>
              <a:lnSpc>
                <a:spcPts val="3639"/>
              </a:lnSpc>
            </a:pPr>
          </a:p>
          <a:p>
            <a:pPr>
              <a:lnSpc>
                <a:spcPts val="3639"/>
              </a:lnSpc>
            </a:pPr>
            <a:r>
              <a:rPr lang="en-US" sz="2599">
                <a:solidFill>
                  <a:srgbClr val="FCFBFA"/>
                </a:solidFill>
                <a:latin typeface="Poppins Bold"/>
              </a:rPr>
              <a:t>3. </a:t>
            </a:r>
            <a:r>
              <a:rPr lang="en-US" sz="2599">
                <a:solidFill>
                  <a:srgbClr val="FCFBFA"/>
                </a:solidFill>
                <a:latin typeface="Poppins Bold"/>
              </a:rPr>
              <a:t>Third-Party Apps and Skills:</a:t>
            </a:r>
            <a:r>
              <a:rPr lang="en-US" sz="2599">
                <a:solidFill>
                  <a:srgbClr val="FCFBFA"/>
                </a:solidFill>
                <a:latin typeface="Poppins Light"/>
              </a:rPr>
              <a:t> Developers can create third-party apps and skills for Alexa, expanding its capabilities. Users can enable these skills to perform specific tasks, such as ordering food, checking the news, or playing games.</a:t>
            </a:r>
          </a:p>
          <a:p>
            <a:pPr>
              <a:lnSpc>
                <a:spcPts val="3639"/>
              </a:lnSpc>
            </a:pPr>
          </a:p>
          <a:p>
            <a:pPr>
              <a:lnSpc>
                <a:spcPts val="3639"/>
              </a:lnSpc>
            </a:pPr>
            <a:r>
              <a:rPr lang="en-US" sz="2599">
                <a:solidFill>
                  <a:srgbClr val="FCFBFA"/>
                </a:solidFill>
                <a:latin typeface="Poppins Bold"/>
              </a:rPr>
              <a:t>4. </a:t>
            </a:r>
            <a:r>
              <a:rPr lang="en-US" sz="2599">
                <a:solidFill>
                  <a:srgbClr val="FCFBFA"/>
                </a:solidFill>
                <a:latin typeface="Poppins Bold"/>
              </a:rPr>
              <a:t>Business and Productivity Applications:</a:t>
            </a:r>
            <a:r>
              <a:rPr lang="en-US" sz="2599">
                <a:solidFill>
                  <a:srgbClr val="FCFBFA"/>
                </a:solidFill>
                <a:latin typeface="Poppins Light"/>
              </a:rPr>
              <a:t> Some business-focused applications and productivity tools have integrated Alexa to provide hands-free assistance in a work environment. This includes features like scheduling, reminders, and accessing information.</a:t>
            </a:r>
          </a:p>
          <a:p>
            <a:pPr>
              <a:lnSpc>
                <a:spcPts val="3639"/>
              </a:lnSpc>
            </a:pPr>
          </a:p>
        </p:txBody>
      </p:sp>
      <p:sp>
        <p:nvSpPr>
          <p:cNvPr name="Freeform 3" id="3"/>
          <p:cNvSpPr/>
          <p:nvPr/>
        </p:nvSpPr>
        <p:spPr>
          <a:xfrm flipH="false" flipV="false" rot="0">
            <a:off x="11261366" y="5934898"/>
            <a:ext cx="6514185" cy="3952482"/>
          </a:xfrm>
          <a:custGeom>
            <a:avLst/>
            <a:gdLst/>
            <a:ahLst/>
            <a:cxnLst/>
            <a:rect r="r" b="b" t="t" l="l"/>
            <a:pathLst>
              <a:path h="3952482" w="6514185">
                <a:moveTo>
                  <a:pt x="0" y="0"/>
                </a:moveTo>
                <a:lnTo>
                  <a:pt x="6514185" y="0"/>
                </a:lnTo>
                <a:lnTo>
                  <a:pt x="6514185" y="3952482"/>
                </a:lnTo>
                <a:lnTo>
                  <a:pt x="0" y="3952482"/>
                </a:lnTo>
                <a:lnTo>
                  <a:pt x="0" y="0"/>
                </a:lnTo>
                <a:close/>
              </a:path>
            </a:pathLst>
          </a:custGeom>
          <a:blipFill>
            <a:blip r:embed="rId2"/>
            <a:stretch>
              <a:fillRect l="0" t="0" r="-7866" b="0"/>
            </a:stretch>
          </a:blipFill>
        </p:spPr>
      </p:sp>
      <p:sp>
        <p:nvSpPr>
          <p:cNvPr name="TextBox 4" id="4"/>
          <p:cNvSpPr txBox="true"/>
          <p:nvPr/>
        </p:nvSpPr>
        <p:spPr>
          <a:xfrm rot="0">
            <a:off x="1028700" y="6225549"/>
            <a:ext cx="9976469" cy="3178596"/>
          </a:xfrm>
          <a:prstGeom prst="rect">
            <a:avLst/>
          </a:prstGeom>
        </p:spPr>
        <p:txBody>
          <a:bodyPr anchor="t" rtlCol="false" tIns="0" lIns="0" bIns="0" rIns="0">
            <a:spAutoFit/>
          </a:bodyPr>
          <a:lstStyle/>
          <a:p>
            <a:pPr algn="ctr">
              <a:lnSpc>
                <a:spcPts val="4701"/>
              </a:lnSpc>
              <a:spcBef>
                <a:spcPct val="0"/>
              </a:spcBef>
            </a:pPr>
            <a:r>
              <a:rPr lang="en-US" sz="3358">
                <a:solidFill>
                  <a:srgbClr val="FCFBFA"/>
                </a:solidFill>
                <a:latin typeface="Poppins Light"/>
              </a:rPr>
              <a:t>5. </a:t>
            </a:r>
            <a:r>
              <a:rPr lang="en-US" sz="3358">
                <a:solidFill>
                  <a:srgbClr val="FCFBFA"/>
                </a:solidFill>
                <a:latin typeface="Poppins Light"/>
              </a:rPr>
              <a:t>Robotics and Automation</a:t>
            </a:r>
          </a:p>
          <a:p>
            <a:pPr algn="ctr">
              <a:lnSpc>
                <a:spcPts val="4281"/>
              </a:lnSpc>
              <a:spcBef>
                <a:spcPct val="0"/>
              </a:spcBef>
            </a:pPr>
          </a:p>
          <a:p>
            <a:pPr algn="just">
              <a:lnSpc>
                <a:spcPts val="4001"/>
              </a:lnSpc>
              <a:spcBef>
                <a:spcPct val="0"/>
              </a:spcBef>
            </a:pPr>
            <a:r>
              <a:rPr lang="en-US" sz="2858">
                <a:solidFill>
                  <a:srgbClr val="FCFBFA"/>
                </a:solidFill>
                <a:latin typeface="Poppins Bold"/>
              </a:rPr>
              <a:t>Amazon Robotics:</a:t>
            </a:r>
            <a:r>
              <a:rPr lang="en-US" sz="2858">
                <a:solidFill>
                  <a:srgbClr val="FCFBFA"/>
                </a:solidFill>
                <a:latin typeface="Poppins Light"/>
              </a:rPr>
              <a:t> AI and ML are integral to Amazon's robotics technology in warehouses, optimizing inventory management, and automating tasks like picking, packing, and sorting.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1278353" y="743076"/>
            <a:ext cx="6607088" cy="4400424"/>
          </a:xfrm>
          <a:custGeom>
            <a:avLst/>
            <a:gdLst/>
            <a:ahLst/>
            <a:cxnLst/>
            <a:rect r="r" b="b" t="t" l="l"/>
            <a:pathLst>
              <a:path h="4400424" w="6607088">
                <a:moveTo>
                  <a:pt x="0" y="0"/>
                </a:moveTo>
                <a:lnTo>
                  <a:pt x="6607088" y="0"/>
                </a:lnTo>
                <a:lnTo>
                  <a:pt x="6607088" y="4400424"/>
                </a:lnTo>
                <a:lnTo>
                  <a:pt x="0" y="4400424"/>
                </a:lnTo>
                <a:lnTo>
                  <a:pt x="0" y="0"/>
                </a:lnTo>
                <a:close/>
              </a:path>
            </a:pathLst>
          </a:custGeom>
          <a:blipFill>
            <a:blip r:embed="rId2"/>
            <a:stretch>
              <a:fillRect l="0" t="0" r="0" b="0"/>
            </a:stretch>
          </a:blipFill>
        </p:spPr>
      </p:sp>
      <p:sp>
        <p:nvSpPr>
          <p:cNvPr name="TextBox 3" id="3"/>
          <p:cNvSpPr txBox="true"/>
          <p:nvPr/>
        </p:nvSpPr>
        <p:spPr>
          <a:xfrm rot="0">
            <a:off x="668174" y="729379"/>
            <a:ext cx="9711475" cy="3801070"/>
          </a:xfrm>
          <a:prstGeom prst="rect">
            <a:avLst/>
          </a:prstGeom>
        </p:spPr>
        <p:txBody>
          <a:bodyPr anchor="t" rtlCol="false" tIns="0" lIns="0" bIns="0" rIns="0">
            <a:spAutoFit/>
          </a:bodyPr>
          <a:lstStyle/>
          <a:p>
            <a:pPr algn="ctr">
              <a:lnSpc>
                <a:spcPts val="5831"/>
              </a:lnSpc>
              <a:spcBef>
                <a:spcPct val="0"/>
              </a:spcBef>
            </a:pPr>
            <a:r>
              <a:rPr lang="en-US" sz="4165">
                <a:solidFill>
                  <a:srgbClr val="FFFFFF"/>
                </a:solidFill>
                <a:latin typeface="Poppins Light"/>
              </a:rPr>
              <a:t>6. </a:t>
            </a:r>
            <a:r>
              <a:rPr lang="en-US" sz="4165">
                <a:solidFill>
                  <a:srgbClr val="FFFFFF"/>
                </a:solidFill>
                <a:latin typeface="Poppins Light"/>
              </a:rPr>
              <a:t>Data Analysis and Optimization</a:t>
            </a:r>
          </a:p>
          <a:p>
            <a:pPr algn="ctr">
              <a:lnSpc>
                <a:spcPts val="5691"/>
              </a:lnSpc>
              <a:spcBef>
                <a:spcPct val="0"/>
              </a:spcBef>
            </a:pPr>
          </a:p>
          <a:p>
            <a:pPr algn="just">
              <a:lnSpc>
                <a:spcPts val="4602"/>
              </a:lnSpc>
              <a:spcBef>
                <a:spcPct val="0"/>
              </a:spcBef>
            </a:pPr>
            <a:r>
              <a:rPr lang="en-US" sz="3287">
                <a:solidFill>
                  <a:srgbClr val="FFFFFF"/>
                </a:solidFill>
                <a:latin typeface="Poppins Bold"/>
              </a:rPr>
              <a:t>Big Data Processing :</a:t>
            </a:r>
            <a:r>
              <a:rPr lang="en-US" sz="3287">
                <a:solidFill>
                  <a:srgbClr val="FFFFFF"/>
                </a:solidFill>
                <a:latin typeface="Poppins Light"/>
              </a:rPr>
              <a:t> ML algorithms analyze massive amounts of data to optimize processes, predict demand, and improve logistics and supply chain operations.</a:t>
            </a:r>
          </a:p>
        </p:txBody>
      </p:sp>
    </p:spTree>
  </p:cSld>
  <p:clrMapOvr>
    <a:masterClrMapping/>
  </p:clrMapOvr>
</p:sld>
</file>

<file path=ppt/slides/slide13.xml><?xml version="1.0" encoding="utf-8"?>
<p:sld xmlns:p="http://schemas.openxmlformats.org/presentationml/2006/main" xmlns:a="http://schemas.openxmlformats.org/drawingml/2006/main">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571500" y="603330"/>
            <a:ext cx="16885227" cy="8575689"/>
          </a:xfrm>
          <a:prstGeom prst="rect">
            <a:avLst/>
          </a:prstGeom>
        </p:spPr>
        <p:txBody>
          <a:bodyPr anchor="t" rtlCol="false" tIns="0" lIns="0" bIns="0" rIns="0">
            <a:spAutoFit/>
          </a:bodyPr>
          <a:lstStyle/>
          <a:p>
            <a:pPr algn="just">
              <a:lnSpc>
                <a:spcPts val="4549"/>
              </a:lnSpc>
              <a:spcBef>
                <a:spcPct val="0"/>
              </a:spcBef>
            </a:pPr>
            <a:r>
              <a:rPr lang="en-US" sz="3249">
                <a:solidFill>
                  <a:srgbClr val="FFFFFF"/>
                </a:solidFill>
                <a:latin typeface="Poppins Light"/>
              </a:rPr>
              <a:t>Here are some specific examples of AI and ML technology used in Amazon:</a:t>
            </a:r>
          </a:p>
          <a:p>
            <a:pPr algn="just">
              <a:lnSpc>
                <a:spcPts val="4549"/>
              </a:lnSpc>
              <a:spcBef>
                <a:spcPct val="0"/>
              </a:spcBef>
            </a:pPr>
          </a:p>
          <a:p>
            <a:pPr algn="just" marL="701556" indent="-350778" lvl="1">
              <a:lnSpc>
                <a:spcPts val="4549"/>
              </a:lnSpc>
              <a:buFont typeface="Arial"/>
              <a:buChar char="•"/>
            </a:pPr>
            <a:r>
              <a:rPr lang="en-US" sz="3249">
                <a:solidFill>
                  <a:srgbClr val="FFFFFF"/>
                </a:solidFill>
                <a:latin typeface="Poppins Bold"/>
              </a:rPr>
              <a:t>Amazon Recognition:</a:t>
            </a:r>
            <a:r>
              <a:rPr lang="en-US" sz="3249">
                <a:solidFill>
                  <a:srgbClr val="FFFFFF"/>
                </a:solidFill>
                <a:latin typeface="Poppins Light"/>
              </a:rPr>
              <a:t> This service uses ML to identify objects, people, and activities in images and videos. It is used to power features such as image search and product recognition.</a:t>
            </a:r>
          </a:p>
          <a:p>
            <a:pPr algn="just">
              <a:lnSpc>
                <a:spcPts val="4549"/>
              </a:lnSpc>
            </a:pPr>
          </a:p>
          <a:p>
            <a:pPr algn="just" marL="701556" indent="-350778" lvl="1">
              <a:lnSpc>
                <a:spcPts val="4549"/>
              </a:lnSpc>
              <a:buFont typeface="Arial"/>
              <a:buChar char="•"/>
            </a:pPr>
            <a:r>
              <a:rPr lang="en-US" sz="3249">
                <a:solidFill>
                  <a:srgbClr val="FFFFFF"/>
                </a:solidFill>
                <a:latin typeface="Poppins Bold"/>
              </a:rPr>
              <a:t>Amazon Polly:</a:t>
            </a:r>
            <a:r>
              <a:rPr lang="en-US" sz="3249">
                <a:solidFill>
                  <a:srgbClr val="FFFFFF"/>
                </a:solidFill>
                <a:latin typeface="Poppins Light"/>
              </a:rPr>
              <a:t> This service uses ML to convert text to speech. It is used to power features such as Audible audiobooks and Echo devices.</a:t>
            </a:r>
          </a:p>
          <a:p>
            <a:pPr algn="just">
              <a:lnSpc>
                <a:spcPts val="4549"/>
              </a:lnSpc>
            </a:pPr>
          </a:p>
          <a:p>
            <a:pPr algn="just" marL="701556" indent="-350778" lvl="1">
              <a:lnSpc>
                <a:spcPts val="4549"/>
              </a:lnSpc>
              <a:buFont typeface="Arial"/>
              <a:buChar char="•"/>
            </a:pPr>
            <a:r>
              <a:rPr lang="en-US" sz="3249">
                <a:solidFill>
                  <a:srgbClr val="FFFFFF"/>
                </a:solidFill>
                <a:latin typeface="Poppins Bold"/>
              </a:rPr>
              <a:t>Amazon Comprehend:</a:t>
            </a:r>
            <a:r>
              <a:rPr lang="en-US" sz="3249">
                <a:solidFill>
                  <a:srgbClr val="FFFFFF"/>
                </a:solidFill>
                <a:latin typeface="Poppins Light"/>
              </a:rPr>
              <a:t> This service uses NLP to extract information from text. It is used to power features such as document summarization and sentiment analysis.</a:t>
            </a:r>
          </a:p>
          <a:p>
            <a:pPr algn="just">
              <a:lnSpc>
                <a:spcPts val="4549"/>
              </a:lnSpc>
            </a:pPr>
          </a:p>
          <a:p>
            <a:pPr algn="just" marL="701556" indent="-350778" lvl="1">
              <a:lnSpc>
                <a:spcPts val="4549"/>
              </a:lnSpc>
              <a:buFont typeface="Arial"/>
              <a:buChar char="•"/>
            </a:pPr>
            <a:r>
              <a:rPr lang="en-US" sz="3249">
                <a:solidFill>
                  <a:srgbClr val="FFFFFF"/>
                </a:solidFill>
                <a:latin typeface="Poppins Bold"/>
              </a:rPr>
              <a:t>Amazon SageMaker:</a:t>
            </a:r>
            <a:r>
              <a:rPr lang="en-US" sz="3249">
                <a:solidFill>
                  <a:srgbClr val="FFFFFF"/>
                </a:solidFill>
                <a:latin typeface="Poppins Light"/>
              </a:rPr>
              <a:t> This service is a fully managed ML platform that makes it easy for developers to build, train, and deploy ML models.</a:t>
            </a:r>
          </a:p>
        </p:txBody>
      </p:sp>
    </p:spTree>
  </p:cSld>
  <p:clrMapOvr>
    <a:masterClrMapping/>
  </p:clrMapOvr>
</p:sld>
</file>

<file path=ppt/slides/slide14.xml><?xml version="1.0" encoding="utf-8"?>
<p:sld xmlns:p="http://schemas.openxmlformats.org/presentationml/2006/main" xmlns:a="http://schemas.openxmlformats.org/drawingml/2006/main">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514350" y="-85725"/>
            <a:ext cx="17259300" cy="1704983"/>
          </a:xfrm>
          <a:prstGeom prst="rect">
            <a:avLst/>
          </a:prstGeom>
        </p:spPr>
        <p:txBody>
          <a:bodyPr anchor="t" rtlCol="false" tIns="0" lIns="0" bIns="0" rIns="0">
            <a:spAutoFit/>
          </a:bodyPr>
          <a:lstStyle/>
          <a:p>
            <a:pPr algn="ctr">
              <a:lnSpc>
                <a:spcPts val="6870"/>
              </a:lnSpc>
            </a:pPr>
            <a:r>
              <a:rPr lang="en-US" sz="4907">
                <a:solidFill>
                  <a:srgbClr val="FF66C4"/>
                </a:solidFill>
                <a:latin typeface="Canva Sans Bold"/>
              </a:rPr>
              <a:t>Amazon uses a variety of machine learning models across different aspects of its business.</a:t>
            </a:r>
          </a:p>
        </p:txBody>
      </p:sp>
      <p:sp>
        <p:nvSpPr>
          <p:cNvPr name="TextBox 3" id="3"/>
          <p:cNvSpPr txBox="true"/>
          <p:nvPr/>
        </p:nvSpPr>
        <p:spPr>
          <a:xfrm rot="0">
            <a:off x="0" y="2140134"/>
            <a:ext cx="18288000" cy="3568072"/>
          </a:xfrm>
          <a:prstGeom prst="rect">
            <a:avLst/>
          </a:prstGeom>
        </p:spPr>
        <p:txBody>
          <a:bodyPr anchor="t" rtlCol="false" tIns="0" lIns="0" bIns="0" rIns="0">
            <a:spAutoFit/>
          </a:bodyPr>
          <a:lstStyle/>
          <a:p>
            <a:pPr algn="ctr">
              <a:lnSpc>
                <a:spcPts val="5740"/>
              </a:lnSpc>
            </a:pPr>
            <a:r>
              <a:rPr lang="en-US" sz="4100">
                <a:solidFill>
                  <a:srgbClr val="FFFFFF"/>
                </a:solidFill>
                <a:latin typeface="Poppins Bold"/>
              </a:rPr>
              <a:t>Recommendation Systems</a:t>
            </a:r>
          </a:p>
          <a:p>
            <a:pPr algn="ctr">
              <a:lnSpc>
                <a:spcPts val="5740"/>
              </a:lnSpc>
            </a:pPr>
          </a:p>
          <a:p>
            <a:pPr marL="636788" indent="-318394" lvl="1">
              <a:lnSpc>
                <a:spcPts val="4129"/>
              </a:lnSpc>
              <a:spcBef>
                <a:spcPct val="0"/>
              </a:spcBef>
              <a:buFont typeface="Arial"/>
              <a:buChar char="•"/>
            </a:pPr>
            <a:r>
              <a:rPr lang="en-US" sz="2949">
                <a:solidFill>
                  <a:srgbClr val="FFFFFF"/>
                </a:solidFill>
                <a:latin typeface="Poppins Light"/>
              </a:rPr>
              <a:t>Amazon employs machine learning models to power its recommendation systems, suggesting products t</a:t>
            </a:r>
            <a:r>
              <a:rPr lang="en-US" sz="2949">
                <a:solidFill>
                  <a:srgbClr val="FFFFFF"/>
                </a:solidFill>
                <a:latin typeface="Poppins Light"/>
              </a:rPr>
              <a:t>o users based on their browsing and purchasing history.</a:t>
            </a:r>
          </a:p>
          <a:p>
            <a:pPr marL="636788" indent="-318394" lvl="1">
              <a:lnSpc>
                <a:spcPts val="4129"/>
              </a:lnSpc>
              <a:spcBef>
                <a:spcPct val="0"/>
              </a:spcBef>
              <a:buFont typeface="Arial"/>
              <a:buChar char="•"/>
            </a:pPr>
            <a:r>
              <a:rPr lang="en-US" sz="2949">
                <a:solidFill>
                  <a:srgbClr val="FFFFFF"/>
                </a:solidFill>
                <a:latin typeface="Poppins Light"/>
              </a:rPr>
              <a:t>Collaborative filtering, content-based filtering, and deep learning models may be used to enhance the accuracy of product recommendations.</a:t>
            </a:r>
          </a:p>
        </p:txBody>
      </p:sp>
      <p:sp>
        <p:nvSpPr>
          <p:cNvPr name="TextBox 4" id="4"/>
          <p:cNvSpPr txBox="true"/>
          <p:nvPr/>
        </p:nvSpPr>
        <p:spPr>
          <a:xfrm rot="0">
            <a:off x="0" y="6536506"/>
            <a:ext cx="18288000" cy="4091947"/>
          </a:xfrm>
          <a:prstGeom prst="rect">
            <a:avLst/>
          </a:prstGeom>
        </p:spPr>
        <p:txBody>
          <a:bodyPr anchor="t" rtlCol="false" tIns="0" lIns="0" bIns="0" rIns="0">
            <a:spAutoFit/>
          </a:bodyPr>
          <a:lstStyle/>
          <a:p>
            <a:pPr algn="ctr">
              <a:lnSpc>
                <a:spcPts val="5740"/>
              </a:lnSpc>
              <a:spcBef>
                <a:spcPct val="0"/>
              </a:spcBef>
            </a:pPr>
            <a:r>
              <a:rPr lang="en-US" sz="4100">
                <a:solidFill>
                  <a:srgbClr val="FFFFFF"/>
                </a:solidFill>
                <a:latin typeface="Poppins Bold"/>
              </a:rPr>
              <a:t>Forecasting and Demand Planning</a:t>
            </a:r>
          </a:p>
          <a:p>
            <a:pPr algn="ctr">
              <a:lnSpc>
                <a:spcPts val="5740"/>
              </a:lnSpc>
              <a:spcBef>
                <a:spcPct val="0"/>
              </a:spcBef>
            </a:pPr>
          </a:p>
          <a:p>
            <a:pPr marL="636788" indent="-318394" lvl="1">
              <a:lnSpc>
                <a:spcPts val="4129"/>
              </a:lnSpc>
              <a:spcBef>
                <a:spcPct val="0"/>
              </a:spcBef>
              <a:buFont typeface="Arial"/>
              <a:buChar char="•"/>
            </a:pPr>
            <a:r>
              <a:rPr lang="en-US" sz="2949">
                <a:solidFill>
                  <a:srgbClr val="FFFFFF"/>
                </a:solidFill>
                <a:latin typeface="Poppins Light"/>
              </a:rPr>
              <a:t>Machine learning models are likely used for demand forecasting to optimize inventory management and ensure timely product availability.</a:t>
            </a:r>
          </a:p>
          <a:p>
            <a:pPr marL="636788" indent="-318394" lvl="1">
              <a:lnSpc>
                <a:spcPts val="4129"/>
              </a:lnSpc>
              <a:spcBef>
                <a:spcPct val="0"/>
              </a:spcBef>
              <a:buFont typeface="Arial"/>
              <a:buChar char="•"/>
            </a:pPr>
            <a:r>
              <a:rPr lang="en-US" sz="2949">
                <a:solidFill>
                  <a:srgbClr val="FFFFFF"/>
                </a:solidFill>
                <a:latin typeface="Poppins Light"/>
              </a:rPr>
              <a:t>Time series analysis, regression models, and deep learning approaches may be applied for accurate demand prediction.</a:t>
            </a:r>
          </a:p>
          <a:p>
            <a:pPr algn="ctr">
              <a:lnSpc>
                <a:spcPts val="4129"/>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0" y="606199"/>
            <a:ext cx="18288000" cy="4091947"/>
          </a:xfrm>
          <a:prstGeom prst="rect">
            <a:avLst/>
          </a:prstGeom>
        </p:spPr>
        <p:txBody>
          <a:bodyPr anchor="t" rtlCol="false" tIns="0" lIns="0" bIns="0" rIns="0">
            <a:spAutoFit/>
          </a:bodyPr>
          <a:lstStyle/>
          <a:p>
            <a:pPr algn="ctr">
              <a:lnSpc>
                <a:spcPts val="5740"/>
              </a:lnSpc>
              <a:spcBef>
                <a:spcPct val="0"/>
              </a:spcBef>
            </a:pPr>
            <a:r>
              <a:rPr lang="en-US" sz="4100">
                <a:solidFill>
                  <a:srgbClr val="FFFFFF"/>
                </a:solidFill>
                <a:latin typeface="Poppins Bold"/>
              </a:rPr>
              <a:t>Voice Rec</a:t>
            </a:r>
            <a:r>
              <a:rPr lang="en-US" sz="4100">
                <a:solidFill>
                  <a:srgbClr val="FFFFFF"/>
                </a:solidFill>
                <a:latin typeface="Poppins Bold"/>
              </a:rPr>
              <a:t>ognition and Natural Language Processing</a:t>
            </a:r>
          </a:p>
          <a:p>
            <a:pPr algn="ctr">
              <a:lnSpc>
                <a:spcPts val="5740"/>
              </a:lnSpc>
              <a:spcBef>
                <a:spcPct val="0"/>
              </a:spcBef>
            </a:pPr>
          </a:p>
          <a:p>
            <a:pPr marL="636788" indent="-318394" lvl="1">
              <a:lnSpc>
                <a:spcPts val="4129"/>
              </a:lnSpc>
              <a:spcBef>
                <a:spcPct val="0"/>
              </a:spcBef>
              <a:buFont typeface="Arial"/>
              <a:buChar char="•"/>
            </a:pPr>
            <a:r>
              <a:rPr lang="en-US" sz="2949">
                <a:solidFill>
                  <a:srgbClr val="FFFFFF"/>
                </a:solidFill>
                <a:latin typeface="Poppins Light"/>
              </a:rPr>
              <a:t>Products like Amazon Echo and Alexa utilize machine learning models for natural language processing (NLP) and voice recognition.</a:t>
            </a:r>
          </a:p>
          <a:p>
            <a:pPr marL="636788" indent="-318394" lvl="1">
              <a:lnSpc>
                <a:spcPts val="4129"/>
              </a:lnSpc>
              <a:spcBef>
                <a:spcPct val="0"/>
              </a:spcBef>
              <a:buFont typeface="Arial"/>
              <a:buChar char="•"/>
            </a:pPr>
            <a:r>
              <a:rPr lang="en-US" sz="2949">
                <a:solidFill>
                  <a:srgbClr val="FFFFFF"/>
                </a:solidFill>
                <a:latin typeface="Poppins Light"/>
              </a:rPr>
              <a:t>Deep learning models, such as recurrent neural networks (RNNs) and convolutional neural networks (CNNs), may be used for speech recognition.</a:t>
            </a:r>
          </a:p>
          <a:p>
            <a:pPr algn="ctr">
              <a:lnSpc>
                <a:spcPts val="4129"/>
              </a:lnSpc>
              <a:spcBef>
                <a:spcPct val="0"/>
              </a:spcBef>
            </a:pPr>
          </a:p>
        </p:txBody>
      </p:sp>
      <p:sp>
        <p:nvSpPr>
          <p:cNvPr name="TextBox 3" id="3"/>
          <p:cNvSpPr txBox="true"/>
          <p:nvPr/>
        </p:nvSpPr>
        <p:spPr>
          <a:xfrm rot="0">
            <a:off x="0" y="5110085"/>
            <a:ext cx="18288000" cy="4091947"/>
          </a:xfrm>
          <a:prstGeom prst="rect">
            <a:avLst/>
          </a:prstGeom>
        </p:spPr>
        <p:txBody>
          <a:bodyPr anchor="t" rtlCol="false" tIns="0" lIns="0" bIns="0" rIns="0">
            <a:spAutoFit/>
          </a:bodyPr>
          <a:lstStyle/>
          <a:p>
            <a:pPr algn="ctr">
              <a:lnSpc>
                <a:spcPts val="5740"/>
              </a:lnSpc>
              <a:spcBef>
                <a:spcPct val="0"/>
              </a:spcBef>
            </a:pPr>
            <a:r>
              <a:rPr lang="en-US" sz="4100">
                <a:solidFill>
                  <a:srgbClr val="FFFFFF"/>
                </a:solidFill>
                <a:latin typeface="Poppins Bold"/>
              </a:rPr>
              <a:t>C</a:t>
            </a:r>
            <a:r>
              <a:rPr lang="en-US" sz="4100">
                <a:solidFill>
                  <a:srgbClr val="FFFFFF"/>
                </a:solidFill>
                <a:latin typeface="Poppins Bold"/>
              </a:rPr>
              <a:t>omputer Vision for Automated Processes</a:t>
            </a:r>
          </a:p>
          <a:p>
            <a:pPr algn="ctr">
              <a:lnSpc>
                <a:spcPts val="5740"/>
              </a:lnSpc>
              <a:spcBef>
                <a:spcPct val="0"/>
              </a:spcBef>
            </a:pPr>
          </a:p>
          <a:p>
            <a:pPr marL="636788" indent="-318394" lvl="1">
              <a:lnSpc>
                <a:spcPts val="4129"/>
              </a:lnSpc>
              <a:spcBef>
                <a:spcPct val="0"/>
              </a:spcBef>
              <a:buFont typeface="Arial"/>
              <a:buChar char="•"/>
            </a:pPr>
            <a:r>
              <a:rPr lang="en-US" sz="2949">
                <a:solidFill>
                  <a:srgbClr val="FFFFFF"/>
                </a:solidFill>
                <a:latin typeface="Poppins Light"/>
              </a:rPr>
              <a:t>In Amazon's warehouses, computer vision models could be employed for tasks such as object detection, quality control, and inventory management.</a:t>
            </a:r>
          </a:p>
          <a:p>
            <a:pPr marL="636788" indent="-318394" lvl="1">
              <a:lnSpc>
                <a:spcPts val="4129"/>
              </a:lnSpc>
              <a:spcBef>
                <a:spcPct val="0"/>
              </a:spcBef>
              <a:buFont typeface="Arial"/>
              <a:buChar char="•"/>
            </a:pPr>
            <a:r>
              <a:rPr lang="en-US" sz="2949">
                <a:solidFill>
                  <a:srgbClr val="FFFFFF"/>
                </a:solidFill>
                <a:latin typeface="Poppins Light"/>
              </a:rPr>
              <a:t>Convolutional Neural Networks (CNNs) and other computer vision techniques might be used for image analysis.</a:t>
            </a:r>
          </a:p>
          <a:p>
            <a:pPr algn="ctr">
              <a:lnSpc>
                <a:spcPts val="4129"/>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0" y="465441"/>
            <a:ext cx="18288000" cy="4091947"/>
          </a:xfrm>
          <a:prstGeom prst="rect">
            <a:avLst/>
          </a:prstGeom>
        </p:spPr>
        <p:txBody>
          <a:bodyPr anchor="t" rtlCol="false" tIns="0" lIns="0" bIns="0" rIns="0">
            <a:spAutoFit/>
          </a:bodyPr>
          <a:lstStyle/>
          <a:p>
            <a:pPr algn="ctr">
              <a:lnSpc>
                <a:spcPts val="5740"/>
              </a:lnSpc>
            </a:pPr>
            <a:r>
              <a:rPr lang="en-US" sz="4100">
                <a:solidFill>
                  <a:srgbClr val="FFFFFF"/>
                </a:solidFill>
                <a:latin typeface="Poppins Bold"/>
              </a:rPr>
              <a:t>Personalization on the Amazon Website</a:t>
            </a:r>
          </a:p>
          <a:p>
            <a:pPr algn="ctr">
              <a:lnSpc>
                <a:spcPts val="5740"/>
              </a:lnSpc>
            </a:pPr>
          </a:p>
          <a:p>
            <a:pPr marL="636788" indent="-318394" lvl="1">
              <a:lnSpc>
                <a:spcPts val="4129"/>
              </a:lnSpc>
              <a:spcBef>
                <a:spcPct val="0"/>
              </a:spcBef>
              <a:buFont typeface="Arial"/>
              <a:buChar char="•"/>
            </a:pPr>
            <a:r>
              <a:rPr lang="en-US" sz="2949">
                <a:solidFill>
                  <a:srgbClr val="FFFFFF"/>
                </a:solidFill>
                <a:latin typeface="Poppins Light"/>
              </a:rPr>
              <a:t>Personalized content on the Amazon website may be driven by machine learning m</a:t>
            </a:r>
            <a:r>
              <a:rPr lang="en-US" sz="2949">
                <a:solidFill>
                  <a:srgbClr val="FFFFFF"/>
                </a:solidFill>
                <a:latin typeface="Poppins Light"/>
              </a:rPr>
              <a:t>odels that analyze user behavior and preferences.</a:t>
            </a:r>
          </a:p>
          <a:p>
            <a:pPr marL="636788" indent="-318394" lvl="1">
              <a:lnSpc>
                <a:spcPts val="4129"/>
              </a:lnSpc>
              <a:spcBef>
                <a:spcPct val="0"/>
              </a:spcBef>
              <a:buFont typeface="Arial"/>
              <a:buChar char="•"/>
            </a:pPr>
            <a:r>
              <a:rPr lang="en-US" sz="2949">
                <a:solidFill>
                  <a:srgbClr val="FFFFFF"/>
                </a:solidFill>
                <a:latin typeface="Poppins Light"/>
              </a:rPr>
              <a:t>Clustering, collaborative filtering, and reinforcement learning may be applied to personalize the user experience.</a:t>
            </a:r>
          </a:p>
          <a:p>
            <a:pPr algn="ctr">
              <a:lnSpc>
                <a:spcPts val="4129"/>
              </a:lnSpc>
              <a:spcBef>
                <a:spcPct val="0"/>
              </a:spcBef>
            </a:pPr>
          </a:p>
        </p:txBody>
      </p:sp>
      <p:sp>
        <p:nvSpPr>
          <p:cNvPr name="TextBox 3" id="3"/>
          <p:cNvSpPr txBox="true"/>
          <p:nvPr/>
        </p:nvSpPr>
        <p:spPr>
          <a:xfrm rot="0">
            <a:off x="0" y="5166353"/>
            <a:ext cx="18288000" cy="4091947"/>
          </a:xfrm>
          <a:prstGeom prst="rect">
            <a:avLst/>
          </a:prstGeom>
        </p:spPr>
        <p:txBody>
          <a:bodyPr anchor="t" rtlCol="false" tIns="0" lIns="0" bIns="0" rIns="0">
            <a:spAutoFit/>
          </a:bodyPr>
          <a:lstStyle/>
          <a:p>
            <a:pPr algn="ctr">
              <a:lnSpc>
                <a:spcPts val="5740"/>
              </a:lnSpc>
            </a:pPr>
            <a:r>
              <a:rPr lang="en-US" sz="4100">
                <a:solidFill>
                  <a:srgbClr val="FFFFFF"/>
                </a:solidFill>
                <a:latin typeface="Poppins Bold"/>
              </a:rPr>
              <a:t>Fraud Detection</a:t>
            </a:r>
          </a:p>
          <a:p>
            <a:pPr algn="ctr">
              <a:lnSpc>
                <a:spcPts val="5740"/>
              </a:lnSpc>
            </a:pPr>
          </a:p>
          <a:p>
            <a:pPr marL="636788" indent="-318394" lvl="1">
              <a:lnSpc>
                <a:spcPts val="4129"/>
              </a:lnSpc>
              <a:spcBef>
                <a:spcPct val="0"/>
              </a:spcBef>
              <a:buFont typeface="Arial"/>
              <a:buChar char="•"/>
            </a:pPr>
            <a:r>
              <a:rPr lang="en-US" sz="2949">
                <a:solidFill>
                  <a:srgbClr val="FFFFFF"/>
                </a:solidFill>
                <a:latin typeface="Poppins Light"/>
              </a:rPr>
              <a:t>Amaz</a:t>
            </a:r>
            <a:r>
              <a:rPr lang="en-US" sz="2949">
                <a:solidFill>
                  <a:srgbClr val="FFFFFF"/>
                </a:solidFill>
                <a:latin typeface="Poppins Light"/>
              </a:rPr>
              <a:t>on employs machine learning algorithms to detect and prevent fraudulent activities, such as payment fraud and account takeovers.</a:t>
            </a:r>
          </a:p>
          <a:p>
            <a:pPr marL="636788" indent="-318394" lvl="1">
              <a:lnSpc>
                <a:spcPts val="4129"/>
              </a:lnSpc>
              <a:spcBef>
                <a:spcPct val="0"/>
              </a:spcBef>
              <a:buFont typeface="Arial"/>
              <a:buChar char="•"/>
            </a:pPr>
            <a:r>
              <a:rPr lang="en-US" sz="2949">
                <a:solidFill>
                  <a:srgbClr val="FFFFFF"/>
                </a:solidFill>
                <a:latin typeface="Poppins Light"/>
              </a:rPr>
              <a:t>Anomaly detection, pattern recognition, and supervised learning techniques may be used for fraud prevention.</a:t>
            </a:r>
          </a:p>
          <a:p>
            <a:pPr algn="ctr">
              <a:lnSpc>
                <a:spcPts val="4129"/>
              </a:lnSpc>
              <a:spcBef>
                <a:spcPct val="0"/>
              </a:spcBef>
            </a:pPr>
          </a:p>
        </p:txBody>
      </p:sp>
    </p:spTree>
  </p:cSld>
  <p:clrMapOvr>
    <a:masterClrMapping/>
  </p:clrMapOvr>
</p:sld>
</file>

<file path=ppt/slides/slide17.xml><?xml version="1.0" encoding="utf-8"?>
<p:sld xmlns:p="http://schemas.openxmlformats.org/presentationml/2006/main" xmlns:a="http://schemas.openxmlformats.org/drawingml/2006/main">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0" y="294639"/>
            <a:ext cx="18288000" cy="3568072"/>
          </a:xfrm>
          <a:prstGeom prst="rect">
            <a:avLst/>
          </a:prstGeom>
        </p:spPr>
        <p:txBody>
          <a:bodyPr anchor="t" rtlCol="false" tIns="0" lIns="0" bIns="0" rIns="0">
            <a:spAutoFit/>
          </a:bodyPr>
          <a:lstStyle/>
          <a:p>
            <a:pPr algn="ctr">
              <a:lnSpc>
                <a:spcPts val="5740"/>
              </a:lnSpc>
              <a:spcBef>
                <a:spcPct val="0"/>
              </a:spcBef>
            </a:pPr>
            <a:r>
              <a:rPr lang="en-US" sz="4100">
                <a:solidFill>
                  <a:srgbClr val="FFFFFF"/>
                </a:solidFill>
                <a:latin typeface="Poppins Bold"/>
              </a:rPr>
              <a:t>Nat</a:t>
            </a:r>
            <a:r>
              <a:rPr lang="en-US" sz="4100">
                <a:solidFill>
                  <a:srgbClr val="FFFFFF"/>
                </a:solidFill>
                <a:latin typeface="Poppins Bold"/>
              </a:rPr>
              <a:t>ural Language Processing (NLP)</a:t>
            </a:r>
          </a:p>
          <a:p>
            <a:pPr algn="ctr">
              <a:lnSpc>
                <a:spcPts val="5740"/>
              </a:lnSpc>
              <a:spcBef>
                <a:spcPct val="0"/>
              </a:spcBef>
            </a:pPr>
          </a:p>
          <a:p>
            <a:pPr marL="636788" indent="-318394" lvl="1">
              <a:lnSpc>
                <a:spcPts val="4129"/>
              </a:lnSpc>
              <a:spcBef>
                <a:spcPct val="0"/>
              </a:spcBef>
              <a:buFont typeface="Arial"/>
              <a:buChar char="•"/>
            </a:pPr>
            <a:r>
              <a:rPr lang="en-US" sz="2949">
                <a:solidFill>
                  <a:srgbClr val="FFFFFF"/>
                </a:solidFill>
                <a:latin typeface="Poppins Light"/>
              </a:rPr>
              <a:t>Tokenization and Word Embeddings: Techniques like Word2Vec for representing words as vectors in a continuous vector space.</a:t>
            </a:r>
          </a:p>
          <a:p>
            <a:pPr marL="636788" indent="-318394" lvl="1">
              <a:lnSpc>
                <a:spcPts val="4129"/>
              </a:lnSpc>
              <a:spcBef>
                <a:spcPct val="0"/>
              </a:spcBef>
              <a:buFont typeface="Arial"/>
              <a:buChar char="•"/>
            </a:pPr>
            <a:r>
              <a:rPr lang="en-US" sz="2949">
                <a:solidFill>
                  <a:srgbClr val="FFFFFF"/>
                </a:solidFill>
                <a:latin typeface="Poppins Light"/>
              </a:rPr>
              <a:t>Recurrent Neural Networks (RNNs) and Long Short-Term Memory (LSTM) networks for sequential data processing.</a:t>
            </a:r>
          </a:p>
        </p:txBody>
      </p:sp>
      <p:sp>
        <p:nvSpPr>
          <p:cNvPr name="TextBox 3" id="3"/>
          <p:cNvSpPr txBox="true"/>
          <p:nvPr/>
        </p:nvSpPr>
        <p:spPr>
          <a:xfrm rot="0">
            <a:off x="0" y="4804721"/>
            <a:ext cx="18288000" cy="4091947"/>
          </a:xfrm>
          <a:prstGeom prst="rect">
            <a:avLst/>
          </a:prstGeom>
        </p:spPr>
        <p:txBody>
          <a:bodyPr anchor="t" rtlCol="false" tIns="0" lIns="0" bIns="0" rIns="0">
            <a:spAutoFit/>
          </a:bodyPr>
          <a:lstStyle/>
          <a:p>
            <a:pPr algn="ctr">
              <a:lnSpc>
                <a:spcPts val="5740"/>
              </a:lnSpc>
              <a:spcBef>
                <a:spcPct val="0"/>
              </a:spcBef>
            </a:pPr>
            <a:r>
              <a:rPr lang="en-US" sz="4100">
                <a:solidFill>
                  <a:srgbClr val="FFFFFF"/>
                </a:solidFill>
                <a:latin typeface="Poppins Bold"/>
              </a:rPr>
              <a:t>C</a:t>
            </a:r>
            <a:r>
              <a:rPr lang="en-US" sz="4100">
                <a:solidFill>
                  <a:srgbClr val="FFFFFF"/>
                </a:solidFill>
                <a:latin typeface="Poppins Bold"/>
              </a:rPr>
              <a:t>omputer Vision</a:t>
            </a:r>
          </a:p>
          <a:p>
            <a:pPr algn="ctr">
              <a:lnSpc>
                <a:spcPts val="5740"/>
              </a:lnSpc>
              <a:spcBef>
                <a:spcPct val="0"/>
              </a:spcBef>
            </a:pPr>
          </a:p>
          <a:p>
            <a:pPr marL="636788" indent="-318394" lvl="1">
              <a:lnSpc>
                <a:spcPts val="4129"/>
              </a:lnSpc>
              <a:spcBef>
                <a:spcPct val="0"/>
              </a:spcBef>
              <a:buFont typeface="Arial"/>
              <a:buChar char="•"/>
            </a:pPr>
            <a:r>
              <a:rPr lang="en-US" sz="2949">
                <a:solidFill>
                  <a:srgbClr val="FFFFFF"/>
                </a:solidFill>
                <a:latin typeface="Poppins Light"/>
              </a:rPr>
              <a:t>Convolutional Neural Networks (CNNs): Deep learning models specifically designed for image recognition tasks.</a:t>
            </a:r>
          </a:p>
          <a:p>
            <a:pPr marL="636788" indent="-318394" lvl="1">
              <a:lnSpc>
                <a:spcPts val="4129"/>
              </a:lnSpc>
              <a:spcBef>
                <a:spcPct val="0"/>
              </a:spcBef>
              <a:buFont typeface="Arial"/>
              <a:buChar char="•"/>
            </a:pPr>
            <a:r>
              <a:rPr lang="en-US" sz="2949">
                <a:solidFill>
                  <a:srgbClr val="FFFFFF"/>
                </a:solidFill>
                <a:latin typeface="Poppins Light"/>
              </a:rPr>
              <a:t>Object Detection Algorithms: Such as YOLO (You Only Look Once) for identifying and localizing objects in images.</a:t>
            </a:r>
          </a:p>
          <a:p>
            <a:pPr>
              <a:lnSpc>
                <a:spcPts val="4129"/>
              </a:lnSpc>
              <a:spcBef>
                <a:spcPct val="0"/>
              </a:spcBef>
            </a:pPr>
          </a:p>
        </p:txBody>
      </p:sp>
    </p:spTree>
  </p:cSld>
  <p:clrMapOvr>
    <a:masterClrMapping/>
  </p:clrMapOvr>
</p:sld>
</file>

<file path=ppt/slides/slide18.xml><?xml version="1.0" encoding="utf-8"?>
<p:sld xmlns:p="http://schemas.openxmlformats.org/presentationml/2006/main" xmlns:a="http://schemas.openxmlformats.org/drawingml/2006/main">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0" y="500261"/>
            <a:ext cx="17907937" cy="3568072"/>
          </a:xfrm>
          <a:prstGeom prst="rect">
            <a:avLst/>
          </a:prstGeom>
        </p:spPr>
        <p:txBody>
          <a:bodyPr anchor="t" rtlCol="false" tIns="0" lIns="0" bIns="0" rIns="0">
            <a:spAutoFit/>
          </a:bodyPr>
          <a:lstStyle/>
          <a:p>
            <a:pPr algn="ctr">
              <a:lnSpc>
                <a:spcPts val="5740"/>
              </a:lnSpc>
            </a:pPr>
            <a:r>
              <a:rPr lang="en-US" sz="4100">
                <a:solidFill>
                  <a:srgbClr val="FFFFFF"/>
                </a:solidFill>
                <a:latin typeface="Poppins Bold"/>
              </a:rPr>
              <a:t>Fraud Detection</a:t>
            </a:r>
          </a:p>
          <a:p>
            <a:pPr algn="ctr">
              <a:lnSpc>
                <a:spcPts val="5740"/>
              </a:lnSpc>
            </a:pPr>
          </a:p>
          <a:p>
            <a:pPr marL="636788" indent="-318394" lvl="1">
              <a:lnSpc>
                <a:spcPts val="4129"/>
              </a:lnSpc>
              <a:spcBef>
                <a:spcPct val="0"/>
              </a:spcBef>
              <a:buFont typeface="Arial"/>
              <a:buChar char="•"/>
            </a:pPr>
            <a:r>
              <a:rPr lang="en-US" sz="2949">
                <a:solidFill>
                  <a:srgbClr val="FFFFFF"/>
                </a:solidFill>
                <a:latin typeface="Poppins Light"/>
              </a:rPr>
              <a:t>Anomaly Detection Alg</a:t>
            </a:r>
            <a:r>
              <a:rPr lang="en-US" sz="2949">
                <a:solidFill>
                  <a:srgbClr val="FFFFFF"/>
                </a:solidFill>
                <a:latin typeface="Poppins Light"/>
              </a:rPr>
              <a:t>orithms: Unsupervised learning techniques to identify unusual patterns in data.</a:t>
            </a:r>
          </a:p>
          <a:p>
            <a:pPr marL="636788" indent="-318394" lvl="1">
              <a:lnSpc>
                <a:spcPts val="4129"/>
              </a:lnSpc>
              <a:spcBef>
                <a:spcPct val="0"/>
              </a:spcBef>
              <a:buFont typeface="Arial"/>
              <a:buChar char="•"/>
            </a:pPr>
            <a:r>
              <a:rPr lang="en-US" sz="2949">
                <a:solidFill>
                  <a:srgbClr val="FFFFFF"/>
                </a:solidFill>
                <a:latin typeface="Poppins Light"/>
              </a:rPr>
              <a:t>Classification Algorithms: Supervised learning algorithms like Random Forests or Support Vector Machines for categorizing transactions as fraudulent or legitimate.</a:t>
            </a:r>
          </a:p>
        </p:txBody>
      </p:sp>
      <p:sp>
        <p:nvSpPr>
          <p:cNvPr name="TextBox 3" id="3"/>
          <p:cNvSpPr txBox="true"/>
          <p:nvPr/>
        </p:nvSpPr>
        <p:spPr>
          <a:xfrm rot="0">
            <a:off x="0" y="5608556"/>
            <a:ext cx="17907937" cy="4091947"/>
          </a:xfrm>
          <a:prstGeom prst="rect">
            <a:avLst/>
          </a:prstGeom>
        </p:spPr>
        <p:txBody>
          <a:bodyPr anchor="t" rtlCol="false" tIns="0" lIns="0" bIns="0" rIns="0">
            <a:spAutoFit/>
          </a:bodyPr>
          <a:lstStyle/>
          <a:p>
            <a:pPr algn="ctr">
              <a:lnSpc>
                <a:spcPts val="5740"/>
              </a:lnSpc>
            </a:pPr>
            <a:r>
              <a:rPr lang="en-US" sz="4100">
                <a:solidFill>
                  <a:srgbClr val="FFFFFF"/>
                </a:solidFill>
                <a:latin typeface="Poppins Bold"/>
              </a:rPr>
              <a:t>Time Series Analysis</a:t>
            </a:r>
          </a:p>
          <a:p>
            <a:pPr algn="ctr">
              <a:lnSpc>
                <a:spcPts val="5740"/>
              </a:lnSpc>
            </a:pPr>
          </a:p>
          <a:p>
            <a:pPr marL="636788" indent="-318394" lvl="1">
              <a:lnSpc>
                <a:spcPts val="4129"/>
              </a:lnSpc>
              <a:spcBef>
                <a:spcPct val="0"/>
              </a:spcBef>
              <a:buFont typeface="Arial"/>
              <a:buChar char="•"/>
            </a:pPr>
            <a:r>
              <a:rPr lang="en-US" sz="2949">
                <a:solidFill>
                  <a:srgbClr val="FFFFFF"/>
                </a:solidFill>
                <a:latin typeface="Poppins Light"/>
              </a:rPr>
              <a:t>Aut</a:t>
            </a:r>
            <a:r>
              <a:rPr lang="en-US" sz="2949">
                <a:solidFill>
                  <a:srgbClr val="FFFFFF"/>
                </a:solidFill>
                <a:latin typeface="Poppins Light"/>
              </a:rPr>
              <a:t>oregressive  Integrated Moving Average (ARIMA) :- A traditional time series analysis method.</a:t>
            </a:r>
          </a:p>
          <a:p>
            <a:pPr marL="636788" indent="-318394" lvl="1">
              <a:lnSpc>
                <a:spcPts val="4129"/>
              </a:lnSpc>
              <a:spcBef>
                <a:spcPct val="0"/>
              </a:spcBef>
              <a:buFont typeface="Arial"/>
              <a:buChar char="•"/>
            </a:pPr>
            <a:r>
              <a:rPr lang="en-US" sz="2949">
                <a:solidFill>
                  <a:srgbClr val="FFFFFF"/>
                </a:solidFill>
                <a:latin typeface="Poppins Light"/>
              </a:rPr>
              <a:t>Long Short-Term Memory (LSTM): A type of recurrent neural network suitable for sequential data like time series.</a:t>
            </a:r>
          </a:p>
          <a:p>
            <a:pPr algn="ctr">
              <a:lnSpc>
                <a:spcPts val="4129"/>
              </a:lnSpc>
              <a:spcBef>
                <a:spcPct val="0"/>
              </a:spcBef>
            </a:pPr>
          </a:p>
        </p:txBody>
      </p:sp>
    </p:spTree>
  </p:cSld>
  <p:clrMapOvr>
    <a:masterClrMapping/>
  </p:clrMapOvr>
</p:sld>
</file>

<file path=ppt/slides/slide19.xml><?xml version="1.0" encoding="utf-8"?>
<p:sld xmlns:p="http://schemas.openxmlformats.org/presentationml/2006/main" xmlns:a="http://schemas.openxmlformats.org/drawingml/2006/main">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3499180" y="731834"/>
            <a:ext cx="9545963" cy="7691491"/>
          </a:xfrm>
          <a:prstGeom prst="rect">
            <a:avLst/>
          </a:prstGeom>
        </p:spPr>
        <p:txBody>
          <a:bodyPr anchor="t" rtlCol="false" tIns="0" lIns="0" bIns="0" rIns="0">
            <a:spAutoFit/>
          </a:bodyPr>
          <a:lstStyle/>
          <a:p>
            <a:pPr algn="ctr">
              <a:lnSpc>
                <a:spcPts val="5500"/>
              </a:lnSpc>
            </a:pPr>
            <a:r>
              <a:rPr lang="en-US" sz="3929">
                <a:solidFill>
                  <a:srgbClr val="FCFBFA"/>
                </a:solidFill>
                <a:latin typeface="Poppins Light"/>
              </a:rPr>
              <a:t>Technology Stack</a:t>
            </a:r>
          </a:p>
          <a:p>
            <a:pPr marL="848332" indent="-424166" lvl="1">
              <a:lnSpc>
                <a:spcPts val="5500"/>
              </a:lnSpc>
              <a:buFont typeface="Arial"/>
              <a:buChar char="•"/>
            </a:pPr>
            <a:r>
              <a:rPr lang="en-US" sz="3929">
                <a:solidFill>
                  <a:srgbClr val="FCFBFA"/>
                </a:solidFill>
                <a:latin typeface="Poppins Light"/>
              </a:rPr>
              <a:t>Supply Chain Optimization:</a:t>
            </a:r>
          </a:p>
          <a:p>
            <a:pPr marL="848332" indent="-424166" lvl="1">
              <a:lnSpc>
                <a:spcPts val="5500"/>
              </a:lnSpc>
              <a:buFont typeface="Arial"/>
              <a:buChar char="•"/>
            </a:pPr>
            <a:r>
              <a:rPr lang="en-US" sz="3929">
                <a:solidFill>
                  <a:srgbClr val="FCFBFA"/>
                </a:solidFill>
                <a:latin typeface="Poppins Light"/>
              </a:rPr>
              <a:t>Recommendation Engines:</a:t>
            </a:r>
          </a:p>
          <a:p>
            <a:pPr marL="848332" indent="-424166" lvl="1">
              <a:lnSpc>
                <a:spcPts val="5500"/>
              </a:lnSpc>
              <a:buFont typeface="Arial"/>
              <a:buChar char="•"/>
            </a:pPr>
            <a:r>
              <a:rPr lang="en-US" sz="3929">
                <a:solidFill>
                  <a:srgbClr val="FCFBFA"/>
                </a:solidFill>
                <a:latin typeface="Poppins Light"/>
              </a:rPr>
              <a:t>Voice Assistance:</a:t>
            </a:r>
          </a:p>
          <a:p>
            <a:pPr marL="848332" indent="-424166" lvl="1">
              <a:lnSpc>
                <a:spcPts val="5500"/>
              </a:lnSpc>
              <a:buFont typeface="Arial"/>
              <a:buChar char="•"/>
            </a:pPr>
            <a:r>
              <a:rPr lang="en-US" sz="3929">
                <a:solidFill>
                  <a:srgbClr val="FCFBFA"/>
                </a:solidFill>
                <a:latin typeface="Poppins Light"/>
              </a:rPr>
              <a:t>Seller Support and Fraud Detection:</a:t>
            </a:r>
          </a:p>
          <a:p>
            <a:pPr marL="848332" indent="-424166" lvl="1">
              <a:lnSpc>
                <a:spcPts val="5500"/>
              </a:lnSpc>
              <a:buFont typeface="Arial"/>
              <a:buChar char="•"/>
            </a:pPr>
            <a:r>
              <a:rPr lang="en-US" sz="3929">
                <a:solidFill>
                  <a:srgbClr val="FCFBFA"/>
                </a:solidFill>
                <a:latin typeface="Poppins Light"/>
              </a:rPr>
              <a:t>Cloud Computing Services:</a:t>
            </a:r>
          </a:p>
          <a:p>
            <a:pPr marL="848332" indent="-424166" lvl="1">
              <a:lnSpc>
                <a:spcPts val="5500"/>
              </a:lnSpc>
              <a:buFont typeface="Arial"/>
              <a:buChar char="•"/>
            </a:pPr>
            <a:r>
              <a:rPr lang="en-US" sz="3929">
                <a:solidFill>
                  <a:srgbClr val="FCFBFA"/>
                </a:solidFill>
                <a:latin typeface="Poppins Light"/>
              </a:rPr>
              <a:t>Customer Service and Chatbots:</a:t>
            </a:r>
          </a:p>
          <a:p>
            <a:pPr marL="848332" indent="-424166" lvl="1">
              <a:lnSpc>
                <a:spcPts val="5500"/>
              </a:lnSpc>
              <a:buFont typeface="Arial"/>
              <a:buChar char="•"/>
            </a:pPr>
            <a:r>
              <a:rPr lang="en-US" sz="3929">
                <a:solidFill>
                  <a:srgbClr val="FCFBFA"/>
                </a:solidFill>
                <a:latin typeface="Poppins Light"/>
              </a:rPr>
              <a:t>demand forecasting,</a:t>
            </a:r>
          </a:p>
          <a:p>
            <a:pPr marL="848332" indent="-424166" lvl="1">
              <a:lnSpc>
                <a:spcPts val="5500"/>
              </a:lnSpc>
              <a:buFont typeface="Arial"/>
              <a:buChar char="•"/>
            </a:pPr>
            <a:r>
              <a:rPr lang="en-US" sz="3929">
                <a:solidFill>
                  <a:srgbClr val="FCFBFA"/>
                </a:solidFill>
                <a:latin typeface="Poppins Light"/>
              </a:rPr>
              <a:t>inventory management</a:t>
            </a:r>
          </a:p>
          <a:p>
            <a:pPr marL="848332" indent="-424166" lvl="1">
              <a:lnSpc>
                <a:spcPts val="5500"/>
              </a:lnSpc>
              <a:buFont typeface="Arial"/>
              <a:buChar char="•"/>
            </a:pPr>
            <a:r>
              <a:rPr lang="en-US" sz="3929">
                <a:solidFill>
                  <a:srgbClr val="FCFBFA"/>
                </a:solidFill>
                <a:latin typeface="Poppins Light"/>
              </a:rPr>
              <a:t>logistics optimization</a:t>
            </a:r>
          </a:p>
          <a:p>
            <a:pPr marL="848332" indent="-424166" lvl="1">
              <a:lnSpc>
                <a:spcPts val="5500"/>
              </a:lnSpc>
              <a:buFont typeface="Arial"/>
              <a:buChar char="•"/>
            </a:pPr>
            <a:r>
              <a:rPr lang="en-US" sz="3929">
                <a:solidFill>
                  <a:srgbClr val="FCFBFA"/>
                </a:solidFill>
                <a:latin typeface="Poppins Light"/>
              </a:rPr>
              <a:t>optimize pricing</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896678" y="1290997"/>
            <a:ext cx="5726139" cy="2500874"/>
          </a:xfrm>
          <a:custGeom>
            <a:avLst/>
            <a:gdLst/>
            <a:ahLst/>
            <a:cxnLst/>
            <a:rect r="r" b="b" t="t" l="l"/>
            <a:pathLst>
              <a:path h="2500874" w="5726139">
                <a:moveTo>
                  <a:pt x="0" y="0"/>
                </a:moveTo>
                <a:lnTo>
                  <a:pt x="5726138" y="0"/>
                </a:lnTo>
                <a:lnTo>
                  <a:pt x="5726138" y="2500874"/>
                </a:lnTo>
                <a:lnTo>
                  <a:pt x="0" y="2500874"/>
                </a:lnTo>
                <a:lnTo>
                  <a:pt x="0" y="0"/>
                </a:lnTo>
                <a:close/>
              </a:path>
            </a:pathLst>
          </a:custGeom>
          <a:blipFill>
            <a:blip r:embed="rId2"/>
            <a:stretch>
              <a:fillRect l="0" t="0" r="0" b="0"/>
            </a:stretch>
          </a:blipFill>
        </p:spPr>
      </p:sp>
      <p:sp>
        <p:nvSpPr>
          <p:cNvPr name="AutoShape 3" id="3"/>
          <p:cNvSpPr/>
          <p:nvPr/>
        </p:nvSpPr>
        <p:spPr>
          <a:xfrm flipH="true" flipV="true">
            <a:off x="17259300" y="1028700"/>
            <a:ext cx="0" cy="5786479"/>
          </a:xfrm>
          <a:prstGeom prst="line">
            <a:avLst/>
          </a:prstGeom>
          <a:ln cap="flat" w="38100">
            <a:solidFill>
              <a:srgbClr val="FFFFFF"/>
            </a:solidFill>
            <a:prstDash val="solid"/>
            <a:headEnd type="none" len="sm" w="sm"/>
            <a:tailEnd type="none" len="sm" w="sm"/>
          </a:ln>
        </p:spPr>
      </p:sp>
      <p:grpSp>
        <p:nvGrpSpPr>
          <p:cNvPr name="Group 4" id="4"/>
          <p:cNvGrpSpPr/>
          <p:nvPr/>
        </p:nvGrpSpPr>
        <p:grpSpPr>
          <a:xfrm rot="0">
            <a:off x="1028700" y="4234201"/>
            <a:ext cx="9897232" cy="5006268"/>
            <a:chOff x="0" y="0"/>
            <a:chExt cx="13196309" cy="6675023"/>
          </a:xfrm>
        </p:grpSpPr>
        <p:sp>
          <p:nvSpPr>
            <p:cNvPr name="AutoShape 5" id="5"/>
            <p:cNvSpPr/>
            <p:nvPr/>
          </p:nvSpPr>
          <p:spPr>
            <a:xfrm flipV="true">
              <a:off x="25400" y="0"/>
              <a:ext cx="0" cy="6675023"/>
            </a:xfrm>
            <a:prstGeom prst="line">
              <a:avLst/>
            </a:prstGeom>
            <a:ln cap="flat" w="50800">
              <a:solidFill>
                <a:srgbClr val="FFFFFF"/>
              </a:solidFill>
              <a:prstDash val="solid"/>
              <a:headEnd type="none" len="sm" w="sm"/>
              <a:tailEnd type="none" len="sm" w="sm"/>
            </a:ln>
          </p:spPr>
        </p:sp>
        <p:sp>
          <p:nvSpPr>
            <p:cNvPr name="AutoShape 6" id="6"/>
            <p:cNvSpPr/>
            <p:nvPr/>
          </p:nvSpPr>
          <p:spPr>
            <a:xfrm>
              <a:off x="0" y="6649623"/>
              <a:ext cx="13196309" cy="0"/>
            </a:xfrm>
            <a:prstGeom prst="line">
              <a:avLst/>
            </a:prstGeom>
            <a:ln cap="flat" w="50800">
              <a:solidFill>
                <a:srgbClr val="FFFFFF"/>
              </a:solidFill>
              <a:prstDash val="solid"/>
              <a:headEnd type="none" len="sm" w="sm"/>
              <a:tailEnd type="none" len="sm" w="sm"/>
            </a:ln>
          </p:spPr>
        </p:sp>
      </p:grpSp>
      <p:sp>
        <p:nvSpPr>
          <p:cNvPr name="Freeform 7" id="7"/>
          <p:cNvSpPr/>
          <p:nvPr/>
        </p:nvSpPr>
        <p:spPr>
          <a:xfrm flipH="false" flipV="false" rot="0">
            <a:off x="10925932" y="5660310"/>
            <a:ext cx="6819964" cy="5836080"/>
          </a:xfrm>
          <a:custGeom>
            <a:avLst/>
            <a:gdLst/>
            <a:ahLst/>
            <a:cxnLst/>
            <a:rect r="r" b="b" t="t" l="l"/>
            <a:pathLst>
              <a:path h="5836080" w="6819964">
                <a:moveTo>
                  <a:pt x="0" y="0"/>
                </a:moveTo>
                <a:lnTo>
                  <a:pt x="6819964" y="0"/>
                </a:lnTo>
                <a:lnTo>
                  <a:pt x="6819964" y="5836081"/>
                </a:lnTo>
                <a:lnTo>
                  <a:pt x="0" y="5836081"/>
                </a:lnTo>
                <a:lnTo>
                  <a:pt x="0" y="0"/>
                </a:lnTo>
                <a:close/>
              </a:path>
            </a:pathLst>
          </a:custGeom>
          <a:blipFill>
            <a:blip r:embed="rId3"/>
            <a:stretch>
              <a:fillRect l="0" t="0" r="0" b="0"/>
            </a:stretch>
          </a:blipFill>
        </p:spPr>
      </p:sp>
      <p:sp>
        <p:nvSpPr>
          <p:cNvPr name="TextBox 8" id="8"/>
          <p:cNvSpPr txBox="true"/>
          <p:nvPr/>
        </p:nvSpPr>
        <p:spPr>
          <a:xfrm rot="0">
            <a:off x="4829460" y="1833922"/>
            <a:ext cx="5353298" cy="2362179"/>
          </a:xfrm>
          <a:prstGeom prst="rect">
            <a:avLst/>
          </a:prstGeom>
        </p:spPr>
        <p:txBody>
          <a:bodyPr anchor="t" rtlCol="false" tIns="0" lIns="0" bIns="0" rIns="0">
            <a:spAutoFit/>
          </a:bodyPr>
          <a:lstStyle/>
          <a:p>
            <a:pPr algn="ctr" marL="0" indent="0" lvl="0">
              <a:lnSpc>
                <a:spcPts val="8583"/>
              </a:lnSpc>
              <a:spcBef>
                <a:spcPct val="0"/>
              </a:spcBef>
            </a:pPr>
            <a:r>
              <a:rPr lang="en-US" sz="11922">
                <a:solidFill>
                  <a:srgbClr val="6866E1"/>
                </a:solidFill>
                <a:latin typeface="Computer Says No"/>
              </a:rPr>
              <a:t>TABLE OF CONTENTS</a:t>
            </a:r>
          </a:p>
        </p:txBody>
      </p:sp>
      <p:sp>
        <p:nvSpPr>
          <p:cNvPr name="TextBox 9" id="9"/>
          <p:cNvSpPr txBox="true"/>
          <p:nvPr/>
        </p:nvSpPr>
        <p:spPr>
          <a:xfrm rot="0">
            <a:off x="3006887" y="4332540"/>
            <a:ext cx="8130723" cy="4144555"/>
          </a:xfrm>
          <a:prstGeom prst="rect">
            <a:avLst/>
          </a:prstGeom>
        </p:spPr>
        <p:txBody>
          <a:bodyPr anchor="t" rtlCol="false" tIns="0" lIns="0" bIns="0" rIns="0">
            <a:spAutoFit/>
          </a:bodyPr>
          <a:lstStyle/>
          <a:p>
            <a:pPr marL="718633" indent="-359316" lvl="1">
              <a:lnSpc>
                <a:spcPts val="4659"/>
              </a:lnSpc>
              <a:buFont typeface="Arial"/>
              <a:buChar char="•"/>
            </a:pPr>
            <a:r>
              <a:rPr lang="en-US" sz="3328">
                <a:solidFill>
                  <a:srgbClr val="FCFBFA"/>
                </a:solidFill>
                <a:latin typeface="Poppins Light"/>
              </a:rPr>
              <a:t>Introduction to Amazon.</a:t>
            </a:r>
          </a:p>
          <a:p>
            <a:pPr marL="718633" indent="-359316" lvl="1">
              <a:lnSpc>
                <a:spcPts val="4659"/>
              </a:lnSpc>
              <a:buFont typeface="Arial"/>
              <a:buChar char="•"/>
            </a:pPr>
            <a:r>
              <a:rPr lang="en-US" sz="3328">
                <a:solidFill>
                  <a:srgbClr val="FCFBFA"/>
                </a:solidFill>
                <a:latin typeface="Poppins Light"/>
              </a:rPr>
              <a:t>Introduction to technologies that used in amazon.</a:t>
            </a:r>
          </a:p>
          <a:p>
            <a:pPr marL="718633" indent="-359316" lvl="1">
              <a:lnSpc>
                <a:spcPts val="4659"/>
              </a:lnSpc>
              <a:buFont typeface="Arial"/>
              <a:buChar char="•"/>
            </a:pPr>
            <a:r>
              <a:rPr lang="en-US" sz="3328">
                <a:solidFill>
                  <a:srgbClr val="FCFBFA"/>
                </a:solidFill>
                <a:latin typeface="Poppins Light"/>
              </a:rPr>
              <a:t> ML Models used in Amazon.</a:t>
            </a:r>
          </a:p>
          <a:p>
            <a:pPr marL="718633" indent="-359316" lvl="1">
              <a:lnSpc>
                <a:spcPts val="4659"/>
              </a:lnSpc>
              <a:buFont typeface="Arial"/>
              <a:buChar char="•"/>
            </a:pPr>
            <a:r>
              <a:rPr lang="en-US" sz="3328">
                <a:solidFill>
                  <a:srgbClr val="FCFBFA"/>
                </a:solidFill>
                <a:latin typeface="Poppins Light"/>
              </a:rPr>
              <a:t>Comparative Analysis of technology with other companies.</a:t>
            </a:r>
          </a:p>
          <a:p>
            <a:pPr marL="718633" indent="-359316" lvl="1">
              <a:lnSpc>
                <a:spcPts val="4659"/>
              </a:lnSpc>
              <a:buFont typeface="Arial"/>
              <a:buChar char="•"/>
            </a:pPr>
            <a:r>
              <a:rPr lang="en-US" sz="3328">
                <a:solidFill>
                  <a:srgbClr val="FCFBFA"/>
                </a:solidFill>
                <a:latin typeface="Poppins Light"/>
              </a:rPr>
              <a:t>Conclusion and future scope.</a:t>
            </a:r>
          </a:p>
        </p:txBody>
      </p:sp>
    </p:spTree>
  </p:cSld>
  <p:clrMapOvr>
    <a:masterClrMapping/>
  </p:clrMapOvr>
</p:sld>
</file>

<file path=ppt/slides/slide20.xml><?xml version="1.0" encoding="utf-8"?>
<p:sld xmlns:p="http://schemas.openxmlformats.org/presentationml/2006/main" xmlns:a="http://schemas.openxmlformats.org/drawingml/2006/main">
  <p:cSld>
    <p:bg>
      <p:bgPr>
        <a:solidFill>
          <a:srgbClr val="A974FF"/>
        </a:solidFill>
      </p:bgPr>
    </p:bg>
    <p:spTree>
      <p:nvGrpSpPr>
        <p:cNvPr id="1" name=""/>
        <p:cNvGrpSpPr/>
        <p:nvPr/>
      </p:nvGrpSpPr>
      <p:grpSpPr>
        <a:xfrm>
          <a:off x="0" y="0"/>
          <a:ext cx="0" cy="0"/>
          <a:chOff x="0" y="0"/>
          <a:chExt cx="0" cy="0"/>
        </a:xfrm>
      </p:grpSpPr>
      <p:sp>
        <p:nvSpPr>
          <p:cNvPr name="TextBox 2" id="2"/>
          <p:cNvSpPr txBox="true"/>
          <p:nvPr/>
        </p:nvSpPr>
        <p:spPr>
          <a:xfrm rot="0">
            <a:off x="4329767" y="3872180"/>
            <a:ext cx="9628465" cy="2195231"/>
          </a:xfrm>
          <a:prstGeom prst="rect">
            <a:avLst/>
          </a:prstGeom>
        </p:spPr>
        <p:txBody>
          <a:bodyPr anchor="t" rtlCol="false" tIns="0" lIns="0" bIns="0" rIns="0">
            <a:spAutoFit/>
          </a:bodyPr>
          <a:lstStyle/>
          <a:p>
            <a:pPr algn="ctr">
              <a:lnSpc>
                <a:spcPts val="17078"/>
              </a:lnSpc>
              <a:spcBef>
                <a:spcPct val="0"/>
              </a:spcBef>
            </a:pPr>
            <a:r>
              <a:rPr lang="en-US" sz="12198">
                <a:solidFill>
                  <a:srgbClr val="2422A4"/>
                </a:solidFill>
                <a:latin typeface="Poppins"/>
              </a:rPr>
              <a:t>Comparison</a:t>
            </a:r>
          </a:p>
        </p:txBody>
      </p:sp>
    </p:spTree>
  </p:cSld>
  <p:clrMapOvr>
    <a:masterClrMapping/>
  </p:clrMapOvr>
</p:sld>
</file>

<file path=ppt/slides/slide21.xml><?xml version="1.0" encoding="utf-8"?>
<p:sld xmlns:p="http://schemas.openxmlformats.org/presentationml/2006/main" xmlns:a="http://schemas.openxmlformats.org/drawingml/2006/main">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241815" y="2111265"/>
            <a:ext cx="18046185" cy="8543925"/>
          </a:xfrm>
          <a:prstGeom prst="rect">
            <a:avLst/>
          </a:prstGeom>
        </p:spPr>
        <p:txBody>
          <a:bodyPr anchor="t" rtlCol="false" tIns="0" lIns="0" bIns="0" rIns="0">
            <a:spAutoFit/>
          </a:bodyPr>
          <a:lstStyle/>
          <a:p>
            <a:pPr>
              <a:lnSpc>
                <a:spcPts val="4200"/>
              </a:lnSpc>
              <a:spcBef>
                <a:spcPct val="0"/>
              </a:spcBef>
            </a:pPr>
            <a:r>
              <a:rPr lang="en-US" sz="3000">
                <a:solidFill>
                  <a:srgbClr val="000000"/>
                </a:solidFill>
                <a:latin typeface="Poppins Bold"/>
              </a:rPr>
              <a:t>Speech to text and text to speech</a:t>
            </a:r>
          </a:p>
          <a:p>
            <a:pPr>
              <a:lnSpc>
                <a:spcPts val="4200"/>
              </a:lnSpc>
              <a:spcBef>
                <a:spcPct val="0"/>
              </a:spcBef>
            </a:pPr>
            <a:r>
              <a:rPr lang="en-US" sz="3000">
                <a:solidFill>
                  <a:srgbClr val="FCFBFA"/>
                </a:solidFill>
                <a:latin typeface="Poppins Light"/>
              </a:rPr>
              <a:t>For converting text to audible speech, the AWS service name is </a:t>
            </a:r>
            <a:r>
              <a:rPr lang="en-US" sz="3000">
                <a:solidFill>
                  <a:srgbClr val="000000"/>
                </a:solidFill>
                <a:latin typeface="Poppins Light"/>
              </a:rPr>
              <a:t>Amazon Polly</a:t>
            </a:r>
            <a:r>
              <a:rPr lang="en-US" sz="3000">
                <a:solidFill>
                  <a:srgbClr val="FCFBFA"/>
                </a:solidFill>
                <a:latin typeface="Poppins Light"/>
              </a:rPr>
              <a:t>, while Azure and GCP have </a:t>
            </a:r>
            <a:r>
              <a:rPr lang="en-US" sz="3000">
                <a:solidFill>
                  <a:srgbClr val="000000"/>
                </a:solidFill>
                <a:latin typeface="Poppins Light"/>
              </a:rPr>
              <a:t>Text to Speech</a:t>
            </a:r>
            <a:r>
              <a:rPr lang="en-US" sz="3000">
                <a:solidFill>
                  <a:srgbClr val="FCFBFA"/>
                </a:solidFill>
                <a:latin typeface="Poppins Light"/>
              </a:rPr>
              <a:t>.</a:t>
            </a:r>
          </a:p>
          <a:p>
            <a:pPr>
              <a:lnSpc>
                <a:spcPts val="4200"/>
              </a:lnSpc>
              <a:spcBef>
                <a:spcPct val="0"/>
              </a:spcBef>
            </a:pPr>
          </a:p>
          <a:p>
            <a:pPr>
              <a:lnSpc>
                <a:spcPts val="4200"/>
              </a:lnSpc>
              <a:spcBef>
                <a:spcPct val="0"/>
              </a:spcBef>
            </a:pPr>
            <a:r>
              <a:rPr lang="en-US" sz="3000">
                <a:solidFill>
                  <a:srgbClr val="000000"/>
                </a:solidFill>
                <a:latin typeface="Poppins Bold"/>
              </a:rPr>
              <a:t>Chatbot</a:t>
            </a:r>
          </a:p>
          <a:p>
            <a:pPr>
              <a:lnSpc>
                <a:spcPts val="4200"/>
              </a:lnSpc>
              <a:spcBef>
                <a:spcPct val="0"/>
              </a:spcBef>
            </a:pPr>
            <a:r>
              <a:rPr lang="en-US" sz="3000">
                <a:solidFill>
                  <a:srgbClr val="FCFBFA"/>
                </a:solidFill>
                <a:latin typeface="Poppins Light"/>
              </a:rPr>
              <a:t>AWS calls its chatbox service </a:t>
            </a:r>
            <a:r>
              <a:rPr lang="en-US" sz="3000">
                <a:solidFill>
                  <a:srgbClr val="000000"/>
                </a:solidFill>
                <a:latin typeface="Poppins Light"/>
              </a:rPr>
              <a:t>Amazon Lex</a:t>
            </a:r>
            <a:r>
              <a:rPr lang="en-US" sz="3000">
                <a:solidFill>
                  <a:srgbClr val="FCFBFA"/>
                </a:solidFill>
                <a:latin typeface="Poppins Light"/>
              </a:rPr>
              <a:t>, Azure has </a:t>
            </a:r>
            <a:r>
              <a:rPr lang="en-US" sz="3000">
                <a:solidFill>
                  <a:srgbClr val="000000"/>
                </a:solidFill>
                <a:latin typeface="Poppins Light"/>
              </a:rPr>
              <a:t>Language Understanding</a:t>
            </a:r>
            <a:r>
              <a:rPr lang="en-US" sz="3000">
                <a:solidFill>
                  <a:srgbClr val="FCFBFA"/>
                </a:solidFill>
                <a:latin typeface="Poppins Light"/>
              </a:rPr>
              <a:t>, and GCP offers </a:t>
            </a:r>
            <a:r>
              <a:rPr lang="en-US" sz="3000">
                <a:solidFill>
                  <a:srgbClr val="000000"/>
                </a:solidFill>
                <a:latin typeface="Poppins Light"/>
              </a:rPr>
              <a:t>Dialogflow</a:t>
            </a:r>
            <a:r>
              <a:rPr lang="en-US" sz="3000">
                <a:solidFill>
                  <a:srgbClr val="FCFBFA"/>
                </a:solidFill>
                <a:latin typeface="Poppins Light"/>
              </a:rPr>
              <a:t>.</a:t>
            </a:r>
          </a:p>
          <a:p>
            <a:pPr>
              <a:lnSpc>
                <a:spcPts val="4200"/>
              </a:lnSpc>
              <a:spcBef>
                <a:spcPct val="0"/>
              </a:spcBef>
            </a:pPr>
          </a:p>
          <a:p>
            <a:pPr>
              <a:lnSpc>
                <a:spcPts val="4200"/>
              </a:lnSpc>
              <a:spcBef>
                <a:spcPct val="0"/>
              </a:spcBef>
            </a:pPr>
            <a:r>
              <a:rPr lang="en-US" sz="3000">
                <a:solidFill>
                  <a:srgbClr val="000000"/>
                </a:solidFill>
                <a:latin typeface="Poppins Bold"/>
              </a:rPr>
              <a:t>Translation</a:t>
            </a:r>
          </a:p>
          <a:p>
            <a:pPr>
              <a:lnSpc>
                <a:spcPts val="4200"/>
              </a:lnSpc>
              <a:spcBef>
                <a:spcPct val="0"/>
              </a:spcBef>
            </a:pPr>
            <a:r>
              <a:rPr lang="en-US" sz="3000">
                <a:solidFill>
                  <a:srgbClr val="FCFBFA"/>
                </a:solidFill>
                <a:latin typeface="Poppins Light"/>
              </a:rPr>
              <a:t>AWS has </a:t>
            </a:r>
            <a:r>
              <a:rPr lang="en-US" sz="3000">
                <a:solidFill>
                  <a:srgbClr val="000000"/>
                </a:solidFill>
                <a:latin typeface="Poppins Light"/>
              </a:rPr>
              <a:t>Amazon Translate</a:t>
            </a:r>
            <a:r>
              <a:rPr lang="en-US" sz="3000">
                <a:solidFill>
                  <a:srgbClr val="FCFBFA"/>
                </a:solidFill>
                <a:latin typeface="Poppins Light"/>
              </a:rPr>
              <a:t>, Azure includes </a:t>
            </a:r>
            <a:r>
              <a:rPr lang="en-US" sz="3000">
                <a:solidFill>
                  <a:srgbClr val="000000"/>
                </a:solidFill>
                <a:latin typeface="Poppins Light"/>
              </a:rPr>
              <a:t>Translator</a:t>
            </a:r>
            <a:r>
              <a:rPr lang="en-US" sz="3000">
                <a:solidFill>
                  <a:srgbClr val="FCFBFA"/>
                </a:solidFill>
                <a:latin typeface="Poppins Light"/>
              </a:rPr>
              <a:t>, and GCP provides </a:t>
            </a:r>
            <a:r>
              <a:rPr lang="en-US" sz="3000">
                <a:solidFill>
                  <a:srgbClr val="000000"/>
                </a:solidFill>
                <a:latin typeface="Poppins Light"/>
              </a:rPr>
              <a:t>Translation</a:t>
            </a:r>
            <a:r>
              <a:rPr lang="en-US" sz="3000">
                <a:solidFill>
                  <a:srgbClr val="FCFBFA"/>
                </a:solidFill>
                <a:latin typeface="Poppins Light"/>
              </a:rPr>
              <a:t>.</a:t>
            </a:r>
          </a:p>
          <a:p>
            <a:pPr>
              <a:lnSpc>
                <a:spcPts val="4200"/>
              </a:lnSpc>
              <a:spcBef>
                <a:spcPct val="0"/>
              </a:spcBef>
            </a:pPr>
          </a:p>
          <a:p>
            <a:pPr>
              <a:lnSpc>
                <a:spcPts val="4200"/>
              </a:lnSpc>
              <a:spcBef>
                <a:spcPct val="0"/>
              </a:spcBef>
            </a:pPr>
            <a:r>
              <a:rPr lang="en-US" sz="3000">
                <a:solidFill>
                  <a:srgbClr val="000000"/>
                </a:solidFill>
                <a:latin typeface="Poppins Bold"/>
              </a:rPr>
              <a:t>Text Analytics</a:t>
            </a:r>
          </a:p>
          <a:p>
            <a:pPr>
              <a:lnSpc>
                <a:spcPts val="4200"/>
              </a:lnSpc>
              <a:spcBef>
                <a:spcPct val="0"/>
              </a:spcBef>
            </a:pPr>
            <a:r>
              <a:rPr lang="en-US" sz="3000">
                <a:solidFill>
                  <a:srgbClr val="FCFBFA"/>
                </a:solidFill>
                <a:latin typeface="Poppins Light"/>
              </a:rPr>
              <a:t>AWS’ text analytics service is </a:t>
            </a:r>
            <a:r>
              <a:rPr lang="en-US" sz="3000">
                <a:solidFill>
                  <a:srgbClr val="000000"/>
                </a:solidFill>
                <a:latin typeface="Poppins Light"/>
              </a:rPr>
              <a:t>Amazon Comprehend</a:t>
            </a:r>
            <a:r>
              <a:rPr lang="en-US" sz="3000">
                <a:solidFill>
                  <a:srgbClr val="FCFBFA"/>
                </a:solidFill>
                <a:latin typeface="Poppins Light"/>
              </a:rPr>
              <a:t>, Azure’s is </a:t>
            </a:r>
            <a:r>
              <a:rPr lang="en-US" sz="3000">
                <a:solidFill>
                  <a:srgbClr val="000000"/>
                </a:solidFill>
                <a:latin typeface="Poppins Light"/>
              </a:rPr>
              <a:t>Text Analytics</a:t>
            </a:r>
            <a:r>
              <a:rPr lang="en-US" sz="3000">
                <a:solidFill>
                  <a:srgbClr val="FCFBFA"/>
                </a:solidFill>
                <a:latin typeface="Poppins Light"/>
              </a:rPr>
              <a:t>, while GCP’s is </a:t>
            </a:r>
            <a:r>
              <a:rPr lang="en-US" sz="3000">
                <a:solidFill>
                  <a:srgbClr val="000000"/>
                </a:solidFill>
                <a:latin typeface="Poppins Light"/>
              </a:rPr>
              <a:t>Natural Language</a:t>
            </a:r>
            <a:r>
              <a:rPr lang="en-US" sz="3000">
                <a:solidFill>
                  <a:srgbClr val="FCFBFA"/>
                </a:solidFill>
                <a:latin typeface="Poppins Light"/>
              </a:rPr>
              <a:t>.</a:t>
            </a:r>
          </a:p>
          <a:p>
            <a:pPr>
              <a:lnSpc>
                <a:spcPts val="4200"/>
              </a:lnSpc>
              <a:spcBef>
                <a:spcPct val="0"/>
              </a:spcBef>
            </a:pPr>
          </a:p>
          <a:p>
            <a:pPr>
              <a:lnSpc>
                <a:spcPts val="4200"/>
              </a:lnSpc>
              <a:spcBef>
                <a:spcPct val="0"/>
              </a:spcBef>
            </a:pPr>
          </a:p>
        </p:txBody>
      </p:sp>
      <p:sp>
        <p:nvSpPr>
          <p:cNvPr name="TextBox 3" id="3"/>
          <p:cNvSpPr txBox="true"/>
          <p:nvPr/>
        </p:nvSpPr>
        <p:spPr>
          <a:xfrm rot="0">
            <a:off x="0" y="34815"/>
            <a:ext cx="18288000" cy="2162175"/>
          </a:xfrm>
          <a:prstGeom prst="rect">
            <a:avLst/>
          </a:prstGeom>
        </p:spPr>
        <p:txBody>
          <a:bodyPr anchor="t" rtlCol="false" tIns="0" lIns="0" bIns="0" rIns="0">
            <a:spAutoFit/>
          </a:bodyPr>
          <a:lstStyle/>
          <a:p>
            <a:pPr algn="ctr">
              <a:lnSpc>
                <a:spcPts val="8400"/>
              </a:lnSpc>
              <a:spcBef>
                <a:spcPct val="0"/>
              </a:spcBef>
            </a:pPr>
            <a:r>
              <a:rPr lang="en-US" sz="6000">
                <a:solidFill>
                  <a:srgbClr val="FCFBFA"/>
                </a:solidFill>
                <a:latin typeface="Poppins Light"/>
              </a:rPr>
              <a:t>Names of AI softwares used by Amazon and other companies</a:t>
            </a:r>
          </a:p>
        </p:txBody>
      </p:sp>
    </p:spTree>
  </p:cSld>
  <p:clrMapOvr>
    <a:masterClrMapping/>
  </p:clrMapOvr>
</p:sld>
</file>

<file path=ppt/slides/slide22.xml><?xml version="1.0" encoding="utf-8"?>
<p:sld xmlns:p="http://schemas.openxmlformats.org/presentationml/2006/main" xmlns:a="http://schemas.openxmlformats.org/drawingml/2006/main">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257175" y="942975"/>
            <a:ext cx="18030825" cy="5876925"/>
          </a:xfrm>
          <a:prstGeom prst="rect">
            <a:avLst/>
          </a:prstGeom>
        </p:spPr>
        <p:txBody>
          <a:bodyPr anchor="t" rtlCol="false" tIns="0" lIns="0" bIns="0" rIns="0">
            <a:spAutoFit/>
          </a:bodyPr>
          <a:lstStyle/>
          <a:p>
            <a:pPr>
              <a:lnSpc>
                <a:spcPts val="4200"/>
              </a:lnSpc>
              <a:spcBef>
                <a:spcPct val="0"/>
              </a:spcBef>
            </a:pPr>
            <a:r>
              <a:rPr lang="en-US" sz="3000">
                <a:solidFill>
                  <a:srgbClr val="000000"/>
                </a:solidFill>
                <a:latin typeface="Poppins Bold"/>
              </a:rPr>
              <a:t>Document Analysis</a:t>
            </a:r>
          </a:p>
          <a:p>
            <a:pPr>
              <a:lnSpc>
                <a:spcPts val="4200"/>
              </a:lnSpc>
              <a:spcBef>
                <a:spcPct val="0"/>
              </a:spcBef>
            </a:pPr>
            <a:r>
              <a:rPr lang="en-US" sz="3000">
                <a:solidFill>
                  <a:srgbClr val="FFFFFF"/>
                </a:solidFill>
                <a:latin typeface="Poppins Light"/>
              </a:rPr>
              <a:t>The AWS offering is called </a:t>
            </a:r>
            <a:r>
              <a:rPr lang="en-US" sz="3000">
                <a:solidFill>
                  <a:srgbClr val="000000"/>
                </a:solidFill>
                <a:latin typeface="Poppins Light"/>
              </a:rPr>
              <a:t>Amazon Textract</a:t>
            </a:r>
            <a:r>
              <a:rPr lang="en-US" sz="3000">
                <a:solidFill>
                  <a:srgbClr val="FFFFFF"/>
                </a:solidFill>
                <a:latin typeface="Poppins Light"/>
              </a:rPr>
              <a:t>, Azure has </a:t>
            </a:r>
            <a:r>
              <a:rPr lang="en-US" sz="3000">
                <a:solidFill>
                  <a:srgbClr val="000000"/>
                </a:solidFill>
                <a:latin typeface="Poppins Light"/>
              </a:rPr>
              <a:t>Text Analytics and Form Recognizer</a:t>
            </a:r>
            <a:r>
              <a:rPr lang="en-US" sz="3000">
                <a:solidFill>
                  <a:srgbClr val="FFFFFF"/>
                </a:solidFill>
                <a:latin typeface="Poppins Light"/>
              </a:rPr>
              <a:t> for data extraction, and GCP has</a:t>
            </a:r>
            <a:r>
              <a:rPr lang="en-US" sz="3000">
                <a:solidFill>
                  <a:srgbClr val="000000"/>
                </a:solidFill>
                <a:latin typeface="Poppins Light"/>
              </a:rPr>
              <a:t> Document AI.</a:t>
            </a:r>
          </a:p>
          <a:p>
            <a:pPr>
              <a:lnSpc>
                <a:spcPts val="4200"/>
              </a:lnSpc>
              <a:spcBef>
                <a:spcPct val="0"/>
              </a:spcBef>
            </a:pPr>
          </a:p>
          <a:p>
            <a:pPr>
              <a:lnSpc>
                <a:spcPts val="4200"/>
              </a:lnSpc>
              <a:spcBef>
                <a:spcPct val="0"/>
              </a:spcBef>
            </a:pPr>
            <a:r>
              <a:rPr lang="en-US" sz="3000">
                <a:solidFill>
                  <a:srgbClr val="000000"/>
                </a:solidFill>
                <a:latin typeface="Poppins Bold"/>
              </a:rPr>
              <a:t>Anamoly detection</a:t>
            </a:r>
          </a:p>
          <a:p>
            <a:pPr>
              <a:lnSpc>
                <a:spcPts val="4200"/>
              </a:lnSpc>
              <a:spcBef>
                <a:spcPct val="0"/>
              </a:spcBef>
            </a:pPr>
            <a:r>
              <a:rPr lang="en-US" sz="3000">
                <a:solidFill>
                  <a:srgbClr val="FFFFFF"/>
                </a:solidFill>
                <a:latin typeface="Poppins Light"/>
              </a:rPr>
              <a:t>AWS via the </a:t>
            </a:r>
            <a:r>
              <a:rPr lang="en-US" sz="3000">
                <a:solidFill>
                  <a:srgbClr val="000000"/>
                </a:solidFill>
                <a:latin typeface="Poppins Light"/>
              </a:rPr>
              <a:t>Amazon Lookout family of services and Fraud Detector</a:t>
            </a:r>
            <a:r>
              <a:rPr lang="en-US" sz="3000">
                <a:solidFill>
                  <a:srgbClr val="FFFFFF"/>
                </a:solidFill>
                <a:latin typeface="Poppins Light"/>
              </a:rPr>
              <a:t>. On Azure, this services are </a:t>
            </a:r>
            <a:r>
              <a:rPr lang="en-US" sz="3000">
                <a:solidFill>
                  <a:srgbClr val="000000"/>
                </a:solidFill>
                <a:latin typeface="Poppins Light"/>
              </a:rPr>
              <a:t>Anomaly Detector and Metrics Advisor</a:t>
            </a:r>
            <a:r>
              <a:rPr lang="en-US" sz="3000">
                <a:solidFill>
                  <a:srgbClr val="FFFFFF"/>
                </a:solidFill>
                <a:latin typeface="Poppins Light"/>
              </a:rPr>
              <a:t>, and GCP's version is </a:t>
            </a:r>
            <a:r>
              <a:rPr lang="en-US" sz="3000">
                <a:solidFill>
                  <a:srgbClr val="000000"/>
                </a:solidFill>
                <a:latin typeface="Poppins Light"/>
              </a:rPr>
              <a:t>Cloud Inference</a:t>
            </a:r>
            <a:r>
              <a:rPr lang="en-US" sz="3000">
                <a:solidFill>
                  <a:srgbClr val="FFFFFF"/>
                </a:solidFill>
                <a:latin typeface="Poppins Light"/>
              </a:rPr>
              <a:t>.</a:t>
            </a:r>
          </a:p>
          <a:p>
            <a:pPr>
              <a:lnSpc>
                <a:spcPts val="4200"/>
              </a:lnSpc>
              <a:spcBef>
                <a:spcPct val="0"/>
              </a:spcBef>
            </a:pPr>
          </a:p>
          <a:p>
            <a:pPr>
              <a:lnSpc>
                <a:spcPts val="4200"/>
              </a:lnSpc>
              <a:spcBef>
                <a:spcPct val="0"/>
              </a:spcBef>
            </a:pPr>
            <a:r>
              <a:rPr lang="en-US" sz="3000">
                <a:solidFill>
                  <a:srgbClr val="000000"/>
                </a:solidFill>
                <a:latin typeface="Poppins Bold"/>
              </a:rPr>
              <a:t>Personalisation</a:t>
            </a:r>
          </a:p>
          <a:p>
            <a:pPr>
              <a:lnSpc>
                <a:spcPts val="4200"/>
              </a:lnSpc>
              <a:spcBef>
                <a:spcPct val="0"/>
              </a:spcBef>
            </a:pPr>
            <a:r>
              <a:rPr lang="en-US" sz="3000">
                <a:solidFill>
                  <a:srgbClr val="FFFFFF"/>
                </a:solidFill>
                <a:latin typeface="Poppins Light"/>
              </a:rPr>
              <a:t>AWS offers </a:t>
            </a:r>
            <a:r>
              <a:rPr lang="en-US" sz="3000">
                <a:solidFill>
                  <a:srgbClr val="000000"/>
                </a:solidFill>
                <a:latin typeface="Poppins Light"/>
              </a:rPr>
              <a:t>Amazon Personalize</a:t>
            </a:r>
            <a:r>
              <a:rPr lang="en-US" sz="3000">
                <a:solidFill>
                  <a:srgbClr val="FFFFFF"/>
                </a:solidFill>
                <a:latin typeface="Poppins Light"/>
              </a:rPr>
              <a:t> based on the same technology they developed for their commerce site. Meanwhile, Azure has </a:t>
            </a:r>
            <a:r>
              <a:rPr lang="en-US" sz="3000">
                <a:solidFill>
                  <a:srgbClr val="000000"/>
                </a:solidFill>
                <a:latin typeface="Poppins Light"/>
              </a:rPr>
              <a:t>Personalizer,</a:t>
            </a:r>
            <a:r>
              <a:rPr lang="en-US" sz="3000">
                <a:solidFill>
                  <a:srgbClr val="FFFFFF"/>
                </a:solidFill>
                <a:latin typeface="Poppins Light"/>
              </a:rPr>
              <a:t> and GCP has</a:t>
            </a:r>
            <a:r>
              <a:rPr lang="en-US" sz="3000">
                <a:solidFill>
                  <a:srgbClr val="000000"/>
                </a:solidFill>
                <a:latin typeface="Poppins Light"/>
              </a:rPr>
              <a:t> Recommendations AI.</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2880808" y="0"/>
            <a:ext cx="12526384" cy="11626983"/>
          </a:xfrm>
          <a:custGeom>
            <a:avLst/>
            <a:gdLst/>
            <a:ahLst/>
            <a:cxnLst/>
            <a:rect r="r" b="b" t="t" l="l"/>
            <a:pathLst>
              <a:path h="11626983" w="12526384">
                <a:moveTo>
                  <a:pt x="0" y="0"/>
                </a:moveTo>
                <a:lnTo>
                  <a:pt x="12526384" y="0"/>
                </a:lnTo>
                <a:lnTo>
                  <a:pt x="12526384" y="11626983"/>
                </a:lnTo>
                <a:lnTo>
                  <a:pt x="0" y="11626983"/>
                </a:lnTo>
                <a:lnTo>
                  <a:pt x="0" y="0"/>
                </a:lnTo>
                <a:close/>
              </a:path>
            </a:pathLst>
          </a:custGeom>
          <a:blipFill>
            <a:blip r:embed="rId2"/>
            <a:stretch>
              <a:fillRect l="0" t="-2834" r="0" b="-2834"/>
            </a:stretch>
          </a:blipFill>
        </p:spPr>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5233126" y="0"/>
            <a:ext cx="7191038" cy="11148324"/>
          </a:xfrm>
          <a:custGeom>
            <a:avLst/>
            <a:gdLst/>
            <a:ahLst/>
            <a:cxnLst/>
            <a:rect r="r" b="b" t="t" l="l"/>
            <a:pathLst>
              <a:path h="11148324" w="7191038">
                <a:moveTo>
                  <a:pt x="0" y="0"/>
                </a:moveTo>
                <a:lnTo>
                  <a:pt x="7191038" y="0"/>
                </a:lnTo>
                <a:lnTo>
                  <a:pt x="7191038" y="11148324"/>
                </a:lnTo>
                <a:lnTo>
                  <a:pt x="0" y="11148324"/>
                </a:lnTo>
                <a:lnTo>
                  <a:pt x="0" y="0"/>
                </a:lnTo>
                <a:close/>
              </a:path>
            </a:pathLst>
          </a:custGeom>
          <a:blipFill>
            <a:blip r:embed="rId2"/>
            <a:stretch>
              <a:fillRect l="0" t="0" r="0" b="0"/>
            </a:stretch>
          </a:blipFill>
        </p:spPr>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3291886" y="-4947916"/>
            <a:ext cx="10161719" cy="11328752"/>
          </a:xfrm>
          <a:custGeom>
            <a:avLst/>
            <a:gdLst/>
            <a:ahLst/>
            <a:cxnLst/>
            <a:rect r="r" b="b" t="t" l="l"/>
            <a:pathLst>
              <a:path h="11328752" w="10161719">
                <a:moveTo>
                  <a:pt x="0" y="0"/>
                </a:moveTo>
                <a:lnTo>
                  <a:pt x="10161719" y="0"/>
                </a:lnTo>
                <a:lnTo>
                  <a:pt x="10161719" y="11328752"/>
                </a:lnTo>
                <a:lnTo>
                  <a:pt x="0" y="11328752"/>
                </a:lnTo>
                <a:lnTo>
                  <a:pt x="0" y="0"/>
                </a:lnTo>
                <a:close/>
              </a:path>
            </a:pathLst>
          </a:custGeom>
          <a:blipFill>
            <a:blip r:embed="rId2"/>
            <a:stretch>
              <a:fillRect l="0" t="0" r="0" b="0"/>
            </a:stretch>
          </a:blipFill>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5047457" y="0"/>
            <a:ext cx="7397631" cy="11242315"/>
          </a:xfrm>
          <a:custGeom>
            <a:avLst/>
            <a:gdLst/>
            <a:ahLst/>
            <a:cxnLst/>
            <a:rect r="r" b="b" t="t" l="l"/>
            <a:pathLst>
              <a:path h="11242315" w="7397631">
                <a:moveTo>
                  <a:pt x="0" y="0"/>
                </a:moveTo>
                <a:lnTo>
                  <a:pt x="7397631" y="0"/>
                </a:lnTo>
                <a:lnTo>
                  <a:pt x="7397631" y="11242315"/>
                </a:lnTo>
                <a:lnTo>
                  <a:pt x="0" y="11242315"/>
                </a:lnTo>
                <a:lnTo>
                  <a:pt x="0" y="0"/>
                </a:lnTo>
                <a:close/>
              </a:path>
            </a:pathLst>
          </a:custGeom>
          <a:blipFill>
            <a:blip r:embed="rId2"/>
            <a:stretch>
              <a:fillRect l="0" t="0" r="0" b="0"/>
            </a:stretch>
          </a:blipFill>
        </p:spPr>
      </p:sp>
    </p:spTree>
  </p:cSld>
  <p:clrMapOvr>
    <a:masterClrMapping/>
  </p:clrMapOvr>
</p:sld>
</file>

<file path=ppt/slides/slide27.xml><?xml version="1.0" encoding="utf-8"?>
<p:sld xmlns:p="http://schemas.openxmlformats.org/presentationml/2006/main" xmlns:a="http://schemas.openxmlformats.org/drawingml/2006/main">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6709156" y="427341"/>
            <a:ext cx="3830598" cy="976010"/>
          </a:xfrm>
          <a:prstGeom prst="rect">
            <a:avLst/>
          </a:prstGeom>
        </p:spPr>
        <p:txBody>
          <a:bodyPr anchor="t" rtlCol="false" tIns="0" lIns="0" bIns="0" rIns="0">
            <a:spAutoFit/>
          </a:bodyPr>
          <a:lstStyle/>
          <a:p>
            <a:pPr algn="ctr">
              <a:lnSpc>
                <a:spcPts val="7629"/>
              </a:lnSpc>
              <a:spcBef>
                <a:spcPct val="0"/>
              </a:spcBef>
            </a:pPr>
            <a:r>
              <a:rPr lang="en-US" sz="5449">
                <a:solidFill>
                  <a:srgbClr val="FFFFFF"/>
                </a:solidFill>
                <a:latin typeface="Poppins Light"/>
              </a:rPr>
              <a:t>Conclusion</a:t>
            </a:r>
          </a:p>
        </p:txBody>
      </p:sp>
      <p:sp>
        <p:nvSpPr>
          <p:cNvPr name="TextBox 3" id="3"/>
          <p:cNvSpPr txBox="true"/>
          <p:nvPr/>
        </p:nvSpPr>
        <p:spPr>
          <a:xfrm rot="0">
            <a:off x="1028700" y="2228560"/>
            <a:ext cx="16230600" cy="6816010"/>
          </a:xfrm>
          <a:prstGeom prst="rect">
            <a:avLst/>
          </a:prstGeom>
        </p:spPr>
        <p:txBody>
          <a:bodyPr anchor="t" rtlCol="false" tIns="0" lIns="0" bIns="0" rIns="0">
            <a:spAutoFit/>
          </a:bodyPr>
          <a:lstStyle/>
          <a:p>
            <a:pPr algn="just">
              <a:lnSpc>
                <a:spcPts val="4939"/>
              </a:lnSpc>
            </a:pPr>
            <a:r>
              <a:rPr lang="en-US" sz="3528">
                <a:solidFill>
                  <a:srgbClr val="FFFFFF"/>
                </a:solidFill>
                <a:latin typeface="Poppins Light"/>
              </a:rPr>
              <a:t>The future scope of AI and ML in Amazon is vast and holds immense potential across various domains. Here's a glimpse into its potential applications:</a:t>
            </a:r>
          </a:p>
          <a:p>
            <a:pPr algn="just">
              <a:lnSpc>
                <a:spcPts val="4939"/>
              </a:lnSpc>
            </a:pPr>
          </a:p>
          <a:p>
            <a:pPr algn="just">
              <a:lnSpc>
                <a:spcPts val="4939"/>
              </a:lnSpc>
            </a:pPr>
            <a:r>
              <a:rPr lang="en-US" sz="3528">
                <a:solidFill>
                  <a:srgbClr val="FFFFFF"/>
                </a:solidFill>
                <a:latin typeface="Poppins Bold"/>
              </a:rPr>
              <a:t>E-commerce and Retail:</a:t>
            </a:r>
          </a:p>
          <a:p>
            <a:pPr algn="just">
              <a:lnSpc>
                <a:spcPts val="4939"/>
              </a:lnSpc>
            </a:pPr>
          </a:p>
          <a:p>
            <a:pPr algn="just">
              <a:lnSpc>
                <a:spcPts val="4939"/>
              </a:lnSpc>
              <a:spcBef>
                <a:spcPct val="0"/>
              </a:spcBef>
            </a:pPr>
            <a:r>
              <a:rPr lang="en-US" sz="3528">
                <a:solidFill>
                  <a:srgbClr val="FFFFFF"/>
                </a:solidFill>
                <a:latin typeface="Poppins Light"/>
              </a:rPr>
              <a:t>Personalized shopping experiences: AI algorithms can further personalize product recommendations, predict customer behavior, and anticipate shoppers' needs with greater accuracy. This could lead to individualized product suggestions, targeted advertising, and dynamic pricing strategies.</a:t>
            </a:r>
          </a:p>
        </p:txBody>
      </p:sp>
    </p:spTree>
  </p:cSld>
  <p:clrMapOvr>
    <a:masterClrMapping/>
  </p:clrMapOvr>
</p:sld>
</file>

<file path=ppt/slides/slide28.xml><?xml version="1.0" encoding="utf-8"?>
<p:sld xmlns:p="http://schemas.openxmlformats.org/presentationml/2006/main" xmlns:a="http://schemas.openxmlformats.org/drawingml/2006/main">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809991" y="741316"/>
            <a:ext cx="16691246" cy="5085644"/>
          </a:xfrm>
          <a:prstGeom prst="rect">
            <a:avLst/>
          </a:prstGeom>
        </p:spPr>
        <p:txBody>
          <a:bodyPr anchor="t" rtlCol="false" tIns="0" lIns="0" bIns="0" rIns="0">
            <a:spAutoFit/>
          </a:bodyPr>
          <a:lstStyle/>
          <a:p>
            <a:pPr algn="ctr">
              <a:lnSpc>
                <a:spcPts val="5113"/>
              </a:lnSpc>
            </a:pPr>
            <a:r>
              <a:rPr lang="en-US" sz="3652">
                <a:solidFill>
                  <a:srgbClr val="FFFFFF"/>
                </a:solidFill>
                <a:latin typeface="Poppins Light"/>
              </a:rPr>
              <a:t>Logistics and Warehousing</a:t>
            </a:r>
          </a:p>
          <a:p>
            <a:pPr algn="just">
              <a:lnSpc>
                <a:spcPts val="4413"/>
              </a:lnSpc>
            </a:pPr>
          </a:p>
          <a:p>
            <a:pPr algn="just">
              <a:lnSpc>
                <a:spcPts val="4413"/>
              </a:lnSpc>
            </a:pPr>
            <a:r>
              <a:rPr lang="en-US" sz="3152">
                <a:solidFill>
                  <a:srgbClr val="FFFFFF"/>
                </a:solidFill>
                <a:latin typeface="Poppins Bold"/>
              </a:rPr>
              <a:t>Robotics and automation: </a:t>
            </a:r>
            <a:r>
              <a:rPr lang="en-US" sz="3152">
                <a:solidFill>
                  <a:srgbClr val="FFFFFF"/>
                </a:solidFill>
                <a:latin typeface="Poppins Light"/>
              </a:rPr>
              <a:t>AI-powered robots will play a crucial role in warehouse automation, handling tasks like picking and packing, product sorting, and transportation within warehouses, achieving greater efficiency and accuracy.</a:t>
            </a:r>
          </a:p>
          <a:p>
            <a:pPr algn="just">
              <a:lnSpc>
                <a:spcPts val="4413"/>
              </a:lnSpc>
            </a:pPr>
          </a:p>
          <a:p>
            <a:pPr algn="just">
              <a:lnSpc>
                <a:spcPts val="4413"/>
              </a:lnSpc>
              <a:spcBef>
                <a:spcPct val="0"/>
              </a:spcBef>
            </a:pPr>
            <a:r>
              <a:rPr lang="en-US" sz="3152">
                <a:solidFill>
                  <a:srgbClr val="FFFFFF"/>
                </a:solidFill>
                <a:latin typeface="Poppins Bold"/>
              </a:rPr>
              <a:t>Predictive maintenance: </a:t>
            </a:r>
            <a:r>
              <a:rPr lang="en-US" sz="3152">
                <a:solidFill>
                  <a:srgbClr val="FFFFFF"/>
                </a:solidFill>
                <a:latin typeface="Poppins Light"/>
              </a:rPr>
              <a:t>AI can anticipate machinery failures and schedule preventative maintenance, reducing downtime and increasing operational efficiency.</a:t>
            </a:r>
          </a:p>
        </p:txBody>
      </p:sp>
      <p:sp>
        <p:nvSpPr>
          <p:cNvPr name="TextBox 3" id="3"/>
          <p:cNvSpPr txBox="true"/>
          <p:nvPr/>
        </p:nvSpPr>
        <p:spPr>
          <a:xfrm rot="0">
            <a:off x="809991" y="6944382"/>
            <a:ext cx="16691246" cy="2240294"/>
          </a:xfrm>
          <a:prstGeom prst="rect">
            <a:avLst/>
          </a:prstGeom>
        </p:spPr>
        <p:txBody>
          <a:bodyPr anchor="t" rtlCol="false" tIns="0" lIns="0" bIns="0" rIns="0">
            <a:spAutoFit/>
          </a:bodyPr>
          <a:lstStyle/>
          <a:p>
            <a:pPr algn="ctr">
              <a:lnSpc>
                <a:spcPts val="5109"/>
              </a:lnSpc>
            </a:pPr>
            <a:r>
              <a:rPr lang="en-US" sz="3649">
                <a:solidFill>
                  <a:srgbClr val="FFFFFF"/>
                </a:solidFill>
                <a:latin typeface="Poppins Light"/>
              </a:rPr>
              <a:t>Cloud Computing and Web Services</a:t>
            </a:r>
          </a:p>
          <a:p>
            <a:pPr algn="just">
              <a:lnSpc>
                <a:spcPts val="4129"/>
              </a:lnSpc>
            </a:pPr>
          </a:p>
          <a:p>
            <a:pPr algn="just">
              <a:lnSpc>
                <a:spcPts val="4129"/>
              </a:lnSpc>
              <a:spcBef>
                <a:spcPct val="0"/>
              </a:spcBef>
            </a:pPr>
            <a:r>
              <a:rPr lang="en-US" sz="2949">
                <a:solidFill>
                  <a:srgbClr val="FFFFFF"/>
                </a:solidFill>
                <a:latin typeface="Poppins Light"/>
              </a:rPr>
              <a:t>Intelligent cloud infrastructure: AI can automate resource allocation and scaling in cloud environments, responding dynamically to user needs and improving resource utilization.</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F66C4"/>
        </a:solidFill>
      </p:bgPr>
    </p:bg>
    <p:spTree>
      <p:nvGrpSpPr>
        <p:cNvPr id="1" name=""/>
        <p:cNvGrpSpPr/>
        <p:nvPr/>
      </p:nvGrpSpPr>
      <p:grpSpPr>
        <a:xfrm>
          <a:off x="0" y="0"/>
          <a:ext cx="0" cy="0"/>
          <a:chOff x="0" y="0"/>
          <a:chExt cx="0" cy="0"/>
        </a:xfrm>
      </p:grpSpPr>
      <p:sp>
        <p:nvSpPr>
          <p:cNvPr name="AutoShape 2" id="2"/>
          <p:cNvSpPr/>
          <p:nvPr/>
        </p:nvSpPr>
        <p:spPr>
          <a:xfrm>
            <a:off x="5764344" y="5958420"/>
            <a:ext cx="0" cy="5145633"/>
          </a:xfrm>
          <a:prstGeom prst="line">
            <a:avLst/>
          </a:prstGeom>
          <a:ln cap="flat" w="38100">
            <a:solidFill>
              <a:srgbClr val="FFFFFF"/>
            </a:solidFill>
            <a:prstDash val="solid"/>
            <a:headEnd type="none" len="sm" w="sm"/>
            <a:tailEnd type="none" len="sm" w="sm"/>
          </a:ln>
        </p:spPr>
      </p:sp>
      <p:sp>
        <p:nvSpPr>
          <p:cNvPr name="AutoShape 3" id="3"/>
          <p:cNvSpPr/>
          <p:nvPr/>
        </p:nvSpPr>
        <p:spPr>
          <a:xfrm>
            <a:off x="5802444" y="-2572817"/>
            <a:ext cx="0" cy="5145633"/>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10208092" y="-358876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Freeform 5" id="5"/>
          <p:cNvSpPr/>
          <p:nvPr/>
        </p:nvSpPr>
        <p:spPr>
          <a:xfrm flipH="false" flipV="false" rot="0">
            <a:off x="-1995996" y="550773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TextBox 6" id="6"/>
          <p:cNvSpPr txBox="true"/>
          <p:nvPr/>
        </p:nvSpPr>
        <p:spPr>
          <a:xfrm rot="0">
            <a:off x="1619702" y="2582224"/>
            <a:ext cx="7747874" cy="3236382"/>
          </a:xfrm>
          <a:prstGeom prst="rect">
            <a:avLst/>
          </a:prstGeom>
        </p:spPr>
        <p:txBody>
          <a:bodyPr anchor="t" rtlCol="false" tIns="0" lIns="0" bIns="0" rIns="0">
            <a:spAutoFit/>
          </a:bodyPr>
          <a:lstStyle/>
          <a:p>
            <a:pPr algn="ctr" marL="0" indent="0" lvl="0">
              <a:lnSpc>
                <a:spcPts val="26366"/>
              </a:lnSpc>
            </a:pPr>
            <a:r>
              <a:rPr lang="en-US" sz="18833">
                <a:solidFill>
                  <a:srgbClr val="6866E1"/>
                </a:solidFill>
                <a:latin typeface="Computer Says No"/>
              </a:rPr>
              <a:t>THANK YOU!</a:t>
            </a:r>
          </a:p>
        </p:txBody>
      </p:sp>
      <p:sp>
        <p:nvSpPr>
          <p:cNvPr name="Freeform 7" id="7"/>
          <p:cNvSpPr/>
          <p:nvPr/>
        </p:nvSpPr>
        <p:spPr>
          <a:xfrm flipH="false" flipV="false" rot="0">
            <a:off x="9144000" y="1550639"/>
            <a:ext cx="8001878" cy="8071895"/>
          </a:xfrm>
          <a:custGeom>
            <a:avLst/>
            <a:gdLst/>
            <a:ahLst/>
            <a:cxnLst/>
            <a:rect r="r" b="b" t="t" l="l"/>
            <a:pathLst>
              <a:path h="8071895" w="8001878">
                <a:moveTo>
                  <a:pt x="0" y="0"/>
                </a:moveTo>
                <a:lnTo>
                  <a:pt x="8001878" y="0"/>
                </a:lnTo>
                <a:lnTo>
                  <a:pt x="8001878" y="8071894"/>
                </a:lnTo>
                <a:lnTo>
                  <a:pt x="0" y="8071894"/>
                </a:lnTo>
                <a:lnTo>
                  <a:pt x="0" y="0"/>
                </a:lnTo>
                <a:close/>
              </a:path>
            </a:pathLst>
          </a:custGeom>
          <a:blipFill>
            <a:blip r:embed="rId3"/>
            <a:stretch>
              <a:fillRect l="0" t="0" r="0" b="0"/>
            </a:stretch>
          </a:blipFill>
        </p:spPr>
      </p:sp>
      <p:sp>
        <p:nvSpPr>
          <p:cNvPr name="Freeform 8" id="8"/>
          <p:cNvSpPr/>
          <p:nvPr/>
        </p:nvSpPr>
        <p:spPr>
          <a:xfrm flipH="false" flipV="false" rot="0">
            <a:off x="-1995996" y="7317810"/>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
        <p:nvSpPr>
          <p:cNvPr name="Freeform 9" id="9"/>
          <p:cNvSpPr/>
          <p:nvPr/>
        </p:nvSpPr>
        <p:spPr>
          <a:xfrm flipH="false" flipV="false" rot="0">
            <a:off x="14771515" y="-3149182"/>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984380" y="1028700"/>
            <a:ext cx="6971038" cy="6434779"/>
          </a:xfrm>
          <a:custGeom>
            <a:avLst/>
            <a:gdLst/>
            <a:ahLst/>
            <a:cxnLst/>
            <a:rect r="r" b="b" t="t" l="l"/>
            <a:pathLst>
              <a:path h="6434779" w="6971038">
                <a:moveTo>
                  <a:pt x="0" y="0"/>
                </a:moveTo>
                <a:lnTo>
                  <a:pt x="6971039" y="0"/>
                </a:lnTo>
                <a:lnTo>
                  <a:pt x="6971039" y="6434779"/>
                </a:lnTo>
                <a:lnTo>
                  <a:pt x="0" y="6434779"/>
                </a:lnTo>
                <a:lnTo>
                  <a:pt x="0" y="0"/>
                </a:lnTo>
                <a:close/>
              </a:path>
            </a:pathLst>
          </a:custGeom>
          <a:blipFill>
            <a:blip r:embed="rId2"/>
            <a:stretch>
              <a:fillRect l="-51744" t="-22947" r="-16778" b="0"/>
            </a:stretch>
          </a:blipFill>
        </p:spPr>
      </p:sp>
      <p:sp>
        <p:nvSpPr>
          <p:cNvPr name="TextBox 3" id="3"/>
          <p:cNvSpPr txBox="true"/>
          <p:nvPr/>
        </p:nvSpPr>
        <p:spPr>
          <a:xfrm rot="0">
            <a:off x="1028700" y="1102860"/>
            <a:ext cx="6760353" cy="1390034"/>
          </a:xfrm>
          <a:prstGeom prst="rect">
            <a:avLst/>
          </a:prstGeom>
        </p:spPr>
        <p:txBody>
          <a:bodyPr anchor="t" rtlCol="false" tIns="0" lIns="0" bIns="0" rIns="0">
            <a:spAutoFit/>
          </a:bodyPr>
          <a:lstStyle/>
          <a:p>
            <a:pPr algn="ctr" marL="0" indent="0" lvl="0">
              <a:lnSpc>
                <a:spcPts val="9330"/>
              </a:lnSpc>
              <a:spcBef>
                <a:spcPct val="0"/>
              </a:spcBef>
            </a:pPr>
            <a:r>
              <a:rPr lang="en-US" sz="12958">
                <a:solidFill>
                  <a:srgbClr val="6866E1"/>
                </a:solidFill>
                <a:latin typeface="Computer Says No"/>
              </a:rPr>
              <a:t>INTRODUCTION</a:t>
            </a:r>
          </a:p>
        </p:txBody>
      </p:sp>
      <p:sp>
        <p:nvSpPr>
          <p:cNvPr name="TextBox 4" id="4"/>
          <p:cNvSpPr txBox="true"/>
          <p:nvPr/>
        </p:nvSpPr>
        <p:spPr>
          <a:xfrm rot="0">
            <a:off x="1028700" y="3262086"/>
            <a:ext cx="8686800" cy="1484644"/>
          </a:xfrm>
          <a:prstGeom prst="rect">
            <a:avLst/>
          </a:prstGeom>
        </p:spPr>
        <p:txBody>
          <a:bodyPr anchor="t" rtlCol="false" tIns="0" lIns="0" bIns="0" rIns="0">
            <a:spAutoFit/>
          </a:bodyPr>
          <a:lstStyle/>
          <a:p>
            <a:pPr algn="just" marL="593609" indent="-296804" lvl="1">
              <a:lnSpc>
                <a:spcPts val="3849"/>
              </a:lnSpc>
              <a:buFont typeface="Arial"/>
              <a:buChar char="•"/>
            </a:pPr>
            <a:r>
              <a:rPr lang="en-US" sz="2749">
                <a:solidFill>
                  <a:srgbClr val="FCFBFA"/>
                </a:solidFill>
                <a:latin typeface="Poppins Light"/>
              </a:rPr>
              <a:t>Amazon is one of the world's largest and most influential e-commerce and technology companies, founded in 1994 by Jeff Bezos.</a:t>
            </a:r>
          </a:p>
        </p:txBody>
      </p:sp>
      <p:sp>
        <p:nvSpPr>
          <p:cNvPr name="TextBox 5" id="5"/>
          <p:cNvSpPr txBox="true"/>
          <p:nvPr/>
        </p:nvSpPr>
        <p:spPr>
          <a:xfrm rot="0">
            <a:off x="1028700" y="5504491"/>
            <a:ext cx="8686800" cy="1970419"/>
          </a:xfrm>
          <a:prstGeom prst="rect">
            <a:avLst/>
          </a:prstGeom>
        </p:spPr>
        <p:txBody>
          <a:bodyPr anchor="t" rtlCol="false" tIns="0" lIns="0" bIns="0" rIns="0">
            <a:spAutoFit/>
          </a:bodyPr>
          <a:lstStyle/>
          <a:p>
            <a:pPr algn="just" marL="593609" indent="-296804" lvl="1">
              <a:lnSpc>
                <a:spcPts val="3849"/>
              </a:lnSpc>
              <a:buFont typeface="Arial"/>
              <a:buChar char="•"/>
            </a:pPr>
            <a:r>
              <a:rPr lang="en-US" sz="2749">
                <a:solidFill>
                  <a:srgbClr val="FCFBFA"/>
                </a:solidFill>
                <a:latin typeface="Poppins Light"/>
              </a:rPr>
              <a:t>Beyond retail, Amazon has diverse business interests including streaming services (Prime Video), smart devices (Echo, Fire tablets), and logistics (Amazon Logistics) among others.</a:t>
            </a:r>
          </a:p>
        </p:txBody>
      </p:sp>
      <p:sp>
        <p:nvSpPr>
          <p:cNvPr name="TextBox 6" id="6"/>
          <p:cNvSpPr txBox="true"/>
          <p:nvPr/>
        </p:nvSpPr>
        <p:spPr>
          <a:xfrm rot="0">
            <a:off x="1028700" y="8199741"/>
            <a:ext cx="17113827" cy="998869"/>
          </a:xfrm>
          <a:prstGeom prst="rect">
            <a:avLst/>
          </a:prstGeom>
        </p:spPr>
        <p:txBody>
          <a:bodyPr anchor="t" rtlCol="false" tIns="0" lIns="0" bIns="0" rIns="0">
            <a:spAutoFit/>
          </a:bodyPr>
          <a:lstStyle/>
          <a:p>
            <a:pPr algn="just" marL="593609" indent="-296804" lvl="1">
              <a:lnSpc>
                <a:spcPts val="3849"/>
              </a:lnSpc>
              <a:buFont typeface="Arial"/>
              <a:buChar char="•"/>
            </a:pPr>
            <a:r>
              <a:rPr lang="en-US" sz="2749">
                <a:solidFill>
                  <a:srgbClr val="FCFBFA"/>
                </a:solidFill>
                <a:latin typeface="Poppins Light"/>
              </a:rPr>
              <a:t>Amazon's commitment to innovation extends to ventures like Alexa-enabled devices, Amazon Fresh grocery services, and original content production through Amazon Studios.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9374315" y="1670177"/>
            <a:ext cx="7884985" cy="7881828"/>
          </a:xfrm>
          <a:custGeom>
            <a:avLst/>
            <a:gdLst/>
            <a:ahLst/>
            <a:cxnLst/>
            <a:rect r="r" b="b" t="t" l="l"/>
            <a:pathLst>
              <a:path h="7881828" w="7884985">
                <a:moveTo>
                  <a:pt x="0" y="0"/>
                </a:moveTo>
                <a:lnTo>
                  <a:pt x="7884985" y="0"/>
                </a:lnTo>
                <a:lnTo>
                  <a:pt x="7884985" y="7881828"/>
                </a:lnTo>
                <a:lnTo>
                  <a:pt x="0" y="7881828"/>
                </a:lnTo>
                <a:lnTo>
                  <a:pt x="0" y="0"/>
                </a:lnTo>
                <a:close/>
              </a:path>
            </a:pathLst>
          </a:custGeom>
          <a:blipFill>
            <a:blip r:embed="rId2"/>
            <a:stretch>
              <a:fillRect l="-116409" t="-16792" r="0" b="-4927"/>
            </a:stretch>
          </a:blipFill>
        </p:spPr>
      </p:sp>
      <p:sp>
        <p:nvSpPr>
          <p:cNvPr name="TextBox 3" id="3"/>
          <p:cNvSpPr txBox="true"/>
          <p:nvPr/>
        </p:nvSpPr>
        <p:spPr>
          <a:xfrm rot="0">
            <a:off x="1028700" y="613296"/>
            <a:ext cx="7819439" cy="8415180"/>
          </a:xfrm>
          <a:prstGeom prst="rect">
            <a:avLst/>
          </a:prstGeom>
        </p:spPr>
        <p:txBody>
          <a:bodyPr anchor="t" rtlCol="false" tIns="0" lIns="0" bIns="0" rIns="0">
            <a:spAutoFit/>
          </a:bodyPr>
          <a:lstStyle/>
          <a:p>
            <a:pPr algn="ctr">
              <a:lnSpc>
                <a:spcPts val="6495"/>
              </a:lnSpc>
            </a:pPr>
            <a:r>
              <a:rPr lang="en-US" sz="4639">
                <a:solidFill>
                  <a:srgbClr val="FCFBFA"/>
                </a:solidFill>
                <a:latin typeface="Poppins Light"/>
              </a:rPr>
              <a:t>Global Presence</a:t>
            </a:r>
          </a:p>
          <a:p>
            <a:pPr algn="ctr">
              <a:lnSpc>
                <a:spcPts val="6495"/>
              </a:lnSpc>
            </a:pPr>
          </a:p>
          <a:p>
            <a:pPr algn="ctr">
              <a:lnSpc>
                <a:spcPts val="6215"/>
              </a:lnSpc>
            </a:pPr>
          </a:p>
          <a:p>
            <a:pPr algn="just" marL="603967" indent="-301984" lvl="1">
              <a:lnSpc>
                <a:spcPts val="3916"/>
              </a:lnSpc>
              <a:buFont typeface="Arial"/>
              <a:buChar char="•"/>
            </a:pPr>
            <a:r>
              <a:rPr lang="en-US" sz="2797">
                <a:solidFill>
                  <a:srgbClr val="FCFBFA"/>
                </a:solidFill>
                <a:latin typeface="Poppins Light"/>
              </a:rPr>
              <a:t>Amazon has a global presence with operations in over 200+ countries and over 185 distribution centers worldwide.</a:t>
            </a:r>
          </a:p>
          <a:p>
            <a:pPr algn="just">
              <a:lnSpc>
                <a:spcPts val="3916"/>
              </a:lnSpc>
            </a:pPr>
          </a:p>
          <a:p>
            <a:pPr algn="just" marL="603967" indent="-301984" lvl="1">
              <a:lnSpc>
                <a:spcPts val="3916"/>
              </a:lnSpc>
              <a:buFont typeface="Arial"/>
              <a:buChar char="•"/>
            </a:pPr>
            <a:r>
              <a:rPr lang="en-US" sz="2797">
                <a:solidFill>
                  <a:srgbClr val="FCFBFA"/>
                </a:solidFill>
                <a:latin typeface="Poppins Light"/>
              </a:rPr>
              <a:t>The company generates over $$554.03 Billion in annual revenue and employs over 1.5 million people globally. </a:t>
            </a:r>
          </a:p>
          <a:p>
            <a:pPr algn="just">
              <a:lnSpc>
                <a:spcPts val="3916"/>
              </a:lnSpc>
            </a:pPr>
          </a:p>
          <a:p>
            <a:pPr algn="just" marL="603967" indent="-301984" lvl="1">
              <a:lnSpc>
                <a:spcPts val="3916"/>
              </a:lnSpc>
              <a:buFont typeface="Arial"/>
              <a:buChar char="•"/>
            </a:pPr>
            <a:r>
              <a:rPr lang="en-US" sz="2797">
                <a:solidFill>
                  <a:srgbClr val="FCFBFA"/>
                </a:solidFill>
                <a:latin typeface="Poppins Light"/>
              </a:rPr>
              <a:t>Amazon's dominance in e-commerce has made it a household name and a transformative force in the retail industry.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783726" y="2819660"/>
            <a:ext cx="6988487" cy="5595357"/>
          </a:xfrm>
          <a:custGeom>
            <a:avLst/>
            <a:gdLst/>
            <a:ahLst/>
            <a:cxnLst/>
            <a:rect r="r" b="b" t="t" l="l"/>
            <a:pathLst>
              <a:path h="5595357" w="6988487">
                <a:moveTo>
                  <a:pt x="0" y="0"/>
                </a:moveTo>
                <a:lnTo>
                  <a:pt x="6988488" y="0"/>
                </a:lnTo>
                <a:lnTo>
                  <a:pt x="6988488" y="5595358"/>
                </a:lnTo>
                <a:lnTo>
                  <a:pt x="0" y="5595358"/>
                </a:lnTo>
                <a:lnTo>
                  <a:pt x="0" y="0"/>
                </a:lnTo>
                <a:close/>
              </a:path>
            </a:pathLst>
          </a:custGeom>
          <a:blipFill>
            <a:blip r:embed="rId2"/>
            <a:stretch>
              <a:fillRect l="0" t="0" r="0" b="0"/>
            </a:stretch>
          </a:blipFill>
        </p:spPr>
      </p:sp>
      <p:sp>
        <p:nvSpPr>
          <p:cNvPr name="Freeform 3" id="3"/>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3"/>
            <a:stretch>
              <a:fillRect l="0" t="0" r="0" b="0"/>
            </a:stretch>
          </a:blipFill>
        </p:spPr>
      </p:sp>
      <p:sp>
        <p:nvSpPr>
          <p:cNvPr name="TextBox 4" id="4"/>
          <p:cNvSpPr txBox="true"/>
          <p:nvPr/>
        </p:nvSpPr>
        <p:spPr>
          <a:xfrm rot="0">
            <a:off x="4924623" y="1054317"/>
            <a:ext cx="11706992" cy="2101977"/>
          </a:xfrm>
          <a:prstGeom prst="rect">
            <a:avLst/>
          </a:prstGeom>
        </p:spPr>
        <p:txBody>
          <a:bodyPr anchor="t" rtlCol="false" tIns="0" lIns="0" bIns="0" rIns="0">
            <a:spAutoFit/>
          </a:bodyPr>
          <a:lstStyle/>
          <a:p>
            <a:pPr algn="ctr" marL="0" indent="0" lvl="0">
              <a:lnSpc>
                <a:spcPts val="7614"/>
              </a:lnSpc>
              <a:spcBef>
                <a:spcPct val="0"/>
              </a:spcBef>
            </a:pPr>
            <a:r>
              <a:rPr lang="en-US" sz="10575">
                <a:solidFill>
                  <a:srgbClr val="6866E1"/>
                </a:solidFill>
                <a:latin typeface="Computer Says No"/>
              </a:rPr>
              <a:t>INTRODUCTION TO TECHNOLOGY     IN AMAZON</a:t>
            </a:r>
          </a:p>
        </p:txBody>
      </p:sp>
      <p:sp>
        <p:nvSpPr>
          <p:cNvPr name="TextBox 5" id="5"/>
          <p:cNvSpPr txBox="true"/>
          <p:nvPr/>
        </p:nvSpPr>
        <p:spPr>
          <a:xfrm rot="0">
            <a:off x="8010701" y="3021200"/>
            <a:ext cx="8822120" cy="6880837"/>
          </a:xfrm>
          <a:prstGeom prst="rect">
            <a:avLst/>
          </a:prstGeom>
        </p:spPr>
        <p:txBody>
          <a:bodyPr anchor="t" rtlCol="false" tIns="0" lIns="0" bIns="0" rIns="0">
            <a:spAutoFit/>
          </a:bodyPr>
          <a:lstStyle/>
          <a:p>
            <a:pPr algn="ctr">
              <a:lnSpc>
                <a:spcPts val="3385"/>
              </a:lnSpc>
            </a:pPr>
          </a:p>
          <a:p>
            <a:pPr algn="ctr">
              <a:lnSpc>
                <a:spcPts val="4211"/>
              </a:lnSpc>
            </a:pPr>
            <a:r>
              <a:rPr lang="en-US" sz="3008">
                <a:solidFill>
                  <a:srgbClr val="FCFBFA"/>
                </a:solidFill>
                <a:latin typeface="Poppins Light"/>
              </a:rPr>
              <a:t>1. Personalized product recommendations: </a:t>
            </a:r>
          </a:p>
          <a:p>
            <a:pPr algn="ctr">
              <a:lnSpc>
                <a:spcPts val="4211"/>
              </a:lnSpc>
            </a:pPr>
          </a:p>
          <a:p>
            <a:pPr algn="just">
              <a:lnSpc>
                <a:spcPts val="3660"/>
              </a:lnSpc>
            </a:pPr>
          </a:p>
          <a:p>
            <a:pPr algn="just" marL="547075" indent="-273537" lvl="1">
              <a:lnSpc>
                <a:spcPts val="3547"/>
              </a:lnSpc>
              <a:buFont typeface="Arial"/>
              <a:buChar char="•"/>
            </a:pPr>
            <a:r>
              <a:rPr lang="en-US" sz="2533">
                <a:solidFill>
                  <a:srgbClr val="FCFBFA"/>
                </a:solidFill>
                <a:latin typeface="Poppins Light"/>
              </a:rPr>
              <a:t>Amazon uses AI algorithms to analyze customer purchase history, browsing behavior, and demographic data to generate personalized product recommendations. </a:t>
            </a:r>
          </a:p>
          <a:p>
            <a:pPr algn="just">
              <a:lnSpc>
                <a:spcPts val="3547"/>
              </a:lnSpc>
            </a:pPr>
          </a:p>
          <a:p>
            <a:pPr algn="just">
              <a:lnSpc>
                <a:spcPts val="3547"/>
              </a:lnSpc>
            </a:pPr>
          </a:p>
          <a:p>
            <a:pPr algn="just" marL="547075" indent="-273537" lvl="1">
              <a:lnSpc>
                <a:spcPts val="3547"/>
              </a:lnSpc>
              <a:buFont typeface="Arial"/>
              <a:buChar char="•"/>
            </a:pPr>
            <a:r>
              <a:rPr lang="en-US" sz="2533">
                <a:solidFill>
                  <a:srgbClr val="FCFBFA"/>
                </a:solidFill>
                <a:latin typeface="Poppins Light"/>
              </a:rPr>
              <a:t>This system, known as Amazon's "recommendation engine," is a significant factor in the company's success, as it helps customers discover new products they might be interested in and increases the likelihood of purchases.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664436" y="1923629"/>
            <a:ext cx="14740114" cy="7923426"/>
          </a:xfrm>
          <a:custGeom>
            <a:avLst/>
            <a:gdLst/>
            <a:ahLst/>
            <a:cxnLst/>
            <a:rect r="r" b="b" t="t" l="l"/>
            <a:pathLst>
              <a:path h="7923426" w="14740114">
                <a:moveTo>
                  <a:pt x="0" y="0"/>
                </a:moveTo>
                <a:lnTo>
                  <a:pt x="14740114" y="0"/>
                </a:lnTo>
                <a:lnTo>
                  <a:pt x="14740114" y="7923427"/>
                </a:lnTo>
                <a:lnTo>
                  <a:pt x="0" y="7923427"/>
                </a:lnTo>
                <a:lnTo>
                  <a:pt x="0" y="0"/>
                </a:lnTo>
                <a:close/>
              </a:path>
            </a:pathLst>
          </a:custGeom>
          <a:blipFill>
            <a:blip r:embed="rId2"/>
            <a:stretch>
              <a:fillRect l="-2255" t="-108" r="0" b="-108"/>
            </a:stretch>
          </a:blipFill>
        </p:spPr>
      </p:sp>
      <p:sp>
        <p:nvSpPr>
          <p:cNvPr name="TextBox 3" id="3"/>
          <p:cNvSpPr txBox="true"/>
          <p:nvPr/>
        </p:nvSpPr>
        <p:spPr>
          <a:xfrm rot="0">
            <a:off x="5350858" y="622813"/>
            <a:ext cx="6755011" cy="1084594"/>
          </a:xfrm>
          <a:prstGeom prst="rect">
            <a:avLst/>
          </a:prstGeom>
        </p:spPr>
        <p:txBody>
          <a:bodyPr anchor="t" rtlCol="false" tIns="0" lIns="0" bIns="0" rIns="0">
            <a:spAutoFit/>
          </a:bodyPr>
          <a:lstStyle/>
          <a:p>
            <a:pPr algn="ctr">
              <a:lnSpc>
                <a:spcPts val="4409"/>
              </a:lnSpc>
              <a:spcBef>
                <a:spcPct val="0"/>
              </a:spcBef>
            </a:pPr>
            <a:r>
              <a:rPr lang="en-US" sz="3149">
                <a:solidFill>
                  <a:srgbClr val="FFFFFF"/>
                </a:solidFill>
                <a:latin typeface="Poppins Light"/>
              </a:rPr>
              <a:t>On-site Recommendations</a:t>
            </a:r>
          </a:p>
          <a:p>
            <a:pPr algn="ctr">
              <a:lnSpc>
                <a:spcPts val="4129"/>
              </a:lnSpc>
              <a:spcBef>
                <a:spcPct val="0"/>
              </a:spcBef>
            </a:pPr>
            <a:r>
              <a:rPr lang="en-US" sz="2949">
                <a:solidFill>
                  <a:srgbClr val="FFFFFF"/>
                </a:solidFill>
                <a:latin typeface="Poppins Light"/>
              </a:rPr>
              <a:t>1) “RECOMMENDED FOR YOU, THOMAS”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586512" y="2403016"/>
            <a:ext cx="17237968" cy="5791442"/>
          </a:xfrm>
          <a:custGeom>
            <a:avLst/>
            <a:gdLst/>
            <a:ahLst/>
            <a:cxnLst/>
            <a:rect r="r" b="b" t="t" l="l"/>
            <a:pathLst>
              <a:path h="5791442" w="17237968">
                <a:moveTo>
                  <a:pt x="0" y="0"/>
                </a:moveTo>
                <a:lnTo>
                  <a:pt x="17237968" y="0"/>
                </a:lnTo>
                <a:lnTo>
                  <a:pt x="17237968" y="5791443"/>
                </a:lnTo>
                <a:lnTo>
                  <a:pt x="0" y="5791443"/>
                </a:lnTo>
                <a:lnTo>
                  <a:pt x="0" y="0"/>
                </a:lnTo>
                <a:close/>
              </a:path>
            </a:pathLst>
          </a:custGeom>
          <a:blipFill>
            <a:blip r:embed="rId2"/>
            <a:stretch>
              <a:fillRect l="0" t="0" r="0" b="-4934"/>
            </a:stretch>
          </a:blipFill>
        </p:spPr>
      </p:sp>
      <p:sp>
        <p:nvSpPr>
          <p:cNvPr name="TextBox 3" id="3"/>
          <p:cNvSpPr txBox="true"/>
          <p:nvPr/>
        </p:nvSpPr>
        <p:spPr>
          <a:xfrm rot="0">
            <a:off x="6063496" y="456558"/>
            <a:ext cx="6161008" cy="1058559"/>
          </a:xfrm>
          <a:prstGeom prst="rect">
            <a:avLst/>
          </a:prstGeom>
        </p:spPr>
        <p:txBody>
          <a:bodyPr anchor="t" rtlCol="false" tIns="0" lIns="0" bIns="0" rIns="0">
            <a:spAutoFit/>
          </a:bodyPr>
          <a:lstStyle/>
          <a:p>
            <a:pPr algn="ctr">
              <a:lnSpc>
                <a:spcPts val="4129"/>
              </a:lnSpc>
              <a:spcBef>
                <a:spcPct val="0"/>
              </a:spcBef>
            </a:pPr>
            <a:r>
              <a:rPr lang="en-US" sz="2949">
                <a:solidFill>
                  <a:srgbClr val="FCFBFA"/>
                </a:solidFill>
                <a:latin typeface="Poppins Light"/>
              </a:rPr>
              <a:t>2) FREQUENTLY BOUGHT TOGETHER</a:t>
            </a:r>
          </a:p>
          <a:p>
            <a:pPr algn="ctr">
              <a:lnSpc>
                <a:spcPts val="4129"/>
              </a:lnSpc>
              <a:spcBef>
                <a:spcPct val="0"/>
              </a:spcBef>
            </a:pPr>
            <a:r>
              <a:rPr lang="en-US" sz="2949">
                <a:solidFill>
                  <a:srgbClr val="FCFBFA"/>
                </a:solidFill>
                <a:latin typeface="Poppins Light"/>
              </a:rPr>
              <a:t>freq-bought-together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2996858" y="2368401"/>
            <a:ext cx="13251785" cy="7465119"/>
          </a:xfrm>
          <a:custGeom>
            <a:avLst/>
            <a:gdLst/>
            <a:ahLst/>
            <a:cxnLst/>
            <a:rect r="r" b="b" t="t" l="l"/>
            <a:pathLst>
              <a:path h="7465119" w="13251785">
                <a:moveTo>
                  <a:pt x="0" y="0"/>
                </a:moveTo>
                <a:lnTo>
                  <a:pt x="13251785" y="0"/>
                </a:lnTo>
                <a:lnTo>
                  <a:pt x="13251785" y="7465119"/>
                </a:lnTo>
                <a:lnTo>
                  <a:pt x="0" y="7465119"/>
                </a:lnTo>
                <a:lnTo>
                  <a:pt x="0" y="0"/>
                </a:lnTo>
                <a:close/>
              </a:path>
            </a:pathLst>
          </a:custGeom>
          <a:blipFill>
            <a:blip r:embed="rId2"/>
            <a:stretch>
              <a:fillRect l="0" t="0" r="0" b="0"/>
            </a:stretch>
          </a:blipFill>
        </p:spPr>
      </p:sp>
      <p:sp>
        <p:nvSpPr>
          <p:cNvPr name="TextBox 3" id="3"/>
          <p:cNvSpPr txBox="true"/>
          <p:nvPr/>
        </p:nvSpPr>
        <p:spPr>
          <a:xfrm rot="0">
            <a:off x="5647789" y="494016"/>
            <a:ext cx="6992421" cy="534684"/>
          </a:xfrm>
          <a:prstGeom prst="rect">
            <a:avLst/>
          </a:prstGeom>
        </p:spPr>
        <p:txBody>
          <a:bodyPr anchor="t" rtlCol="false" tIns="0" lIns="0" bIns="0" rIns="0">
            <a:spAutoFit/>
          </a:bodyPr>
          <a:lstStyle/>
          <a:p>
            <a:pPr algn="ctr">
              <a:lnSpc>
                <a:spcPts val="4129"/>
              </a:lnSpc>
              <a:spcBef>
                <a:spcPct val="0"/>
              </a:spcBef>
            </a:pPr>
            <a:r>
              <a:rPr lang="en-US" sz="2949">
                <a:solidFill>
                  <a:srgbClr val="FCFBFA"/>
                </a:solidFill>
                <a:latin typeface="Poppins Light"/>
              </a:rPr>
              <a:t>Off-site Recommendations with Email</a:t>
            </a:r>
          </a:p>
        </p:txBody>
      </p:sp>
      <p:sp>
        <p:nvSpPr>
          <p:cNvPr name="TextBox 4" id="4"/>
          <p:cNvSpPr txBox="true"/>
          <p:nvPr/>
        </p:nvSpPr>
        <p:spPr>
          <a:xfrm rot="0">
            <a:off x="5291435" y="1326364"/>
            <a:ext cx="7705130" cy="534684"/>
          </a:xfrm>
          <a:prstGeom prst="rect">
            <a:avLst/>
          </a:prstGeom>
        </p:spPr>
        <p:txBody>
          <a:bodyPr anchor="t" rtlCol="false" tIns="0" lIns="0" bIns="0" rIns="0">
            <a:spAutoFit/>
          </a:bodyPr>
          <a:lstStyle/>
          <a:p>
            <a:pPr algn="ctr">
              <a:lnSpc>
                <a:spcPts val="4129"/>
              </a:lnSpc>
              <a:spcBef>
                <a:spcPct val="0"/>
              </a:spcBef>
            </a:pPr>
            <a:r>
              <a:rPr lang="en-US" sz="2949">
                <a:solidFill>
                  <a:srgbClr val="FCFBFA"/>
                </a:solidFill>
                <a:latin typeface="Poppins Light"/>
              </a:rPr>
              <a:t>“THIS WEEK’S BEST SELLING CANON MODELS”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571271" y="-37082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0723671" y="-35558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Freeform 4" id="4"/>
          <p:cNvSpPr/>
          <p:nvPr/>
        </p:nvSpPr>
        <p:spPr>
          <a:xfrm flipH="false" flipV="false" rot="1825457">
            <a:off x="-1911821" y="9152427"/>
            <a:ext cx="9971383" cy="4202938"/>
          </a:xfrm>
          <a:custGeom>
            <a:avLst/>
            <a:gdLst/>
            <a:ahLst/>
            <a:cxnLst/>
            <a:rect r="r" b="b" t="t" l="l"/>
            <a:pathLst>
              <a:path h="4202938" w="9971383">
                <a:moveTo>
                  <a:pt x="0" y="0"/>
                </a:moveTo>
                <a:lnTo>
                  <a:pt x="9971384" y="0"/>
                </a:lnTo>
                <a:lnTo>
                  <a:pt x="9971384" y="4202938"/>
                </a:lnTo>
                <a:lnTo>
                  <a:pt x="0" y="4202938"/>
                </a:lnTo>
                <a:lnTo>
                  <a:pt x="0" y="0"/>
                </a:lnTo>
                <a:close/>
              </a:path>
            </a:pathLst>
          </a:custGeom>
          <a:blipFill>
            <a:blip r:embed="rId3"/>
            <a:stretch>
              <a:fillRect l="0" t="0" r="0" b="0"/>
            </a:stretch>
          </a:blipFill>
        </p:spPr>
      </p:sp>
      <p:sp>
        <p:nvSpPr>
          <p:cNvPr name="TextBox 5" id="5"/>
          <p:cNvSpPr txBox="true"/>
          <p:nvPr/>
        </p:nvSpPr>
        <p:spPr>
          <a:xfrm rot="0">
            <a:off x="511728" y="1584478"/>
            <a:ext cx="17377979" cy="4346448"/>
          </a:xfrm>
          <a:prstGeom prst="rect">
            <a:avLst/>
          </a:prstGeom>
        </p:spPr>
        <p:txBody>
          <a:bodyPr anchor="t" rtlCol="false" tIns="0" lIns="0" bIns="0" rIns="0">
            <a:spAutoFit/>
          </a:bodyPr>
          <a:lstStyle/>
          <a:p>
            <a:pPr algn="ctr">
              <a:lnSpc>
                <a:spcPts val="5236"/>
              </a:lnSpc>
            </a:pPr>
            <a:r>
              <a:rPr lang="en-US" sz="3740">
                <a:solidFill>
                  <a:srgbClr val="FCFBFA"/>
                </a:solidFill>
                <a:latin typeface="Poppins Light"/>
              </a:rPr>
              <a:t>2. Fraud detection: </a:t>
            </a:r>
          </a:p>
          <a:p>
            <a:pPr algn="ctr">
              <a:lnSpc>
                <a:spcPts val="4614"/>
              </a:lnSpc>
            </a:pPr>
          </a:p>
          <a:p>
            <a:pPr algn="just">
              <a:lnSpc>
                <a:spcPts val="4928"/>
              </a:lnSpc>
              <a:spcBef>
                <a:spcPct val="0"/>
              </a:spcBef>
            </a:pPr>
            <a:r>
              <a:rPr lang="en-US" sz="3520">
                <a:solidFill>
                  <a:srgbClr val="FCFBFA"/>
                </a:solidFill>
                <a:latin typeface="Poppins Light"/>
              </a:rPr>
              <a:t>Amazon employs AI and ML to identify and prevent fraudulent transactions. These algorithms analyze patterns in customer behavior, payment information, and shipping addresses to flag potential fraudulent activities. This helps Amazon protect its customers from financial losses and maintain the integrity of its marketplace.</a:t>
            </a:r>
          </a:p>
        </p:txBody>
      </p:sp>
      <p:sp>
        <p:nvSpPr>
          <p:cNvPr name="TextBox 6" id="6"/>
          <p:cNvSpPr txBox="true"/>
          <p:nvPr/>
        </p:nvSpPr>
        <p:spPr>
          <a:xfrm rot="0">
            <a:off x="511728" y="6132861"/>
            <a:ext cx="17377979" cy="3812659"/>
          </a:xfrm>
          <a:prstGeom prst="rect">
            <a:avLst/>
          </a:prstGeom>
        </p:spPr>
        <p:txBody>
          <a:bodyPr anchor="t" rtlCol="false" tIns="0" lIns="0" bIns="0" rIns="0">
            <a:spAutoFit/>
          </a:bodyPr>
          <a:lstStyle/>
          <a:p>
            <a:pPr algn="ctr">
              <a:lnSpc>
                <a:spcPts val="5238"/>
              </a:lnSpc>
            </a:pPr>
            <a:r>
              <a:rPr lang="en-US" sz="3741">
                <a:solidFill>
                  <a:srgbClr val="FCFBFA"/>
                </a:solidFill>
                <a:latin typeface="Poppins Light"/>
              </a:rPr>
              <a:t>3. Customer service: </a:t>
            </a:r>
          </a:p>
          <a:p>
            <a:pPr algn="ctr">
              <a:lnSpc>
                <a:spcPts val="5238"/>
              </a:lnSpc>
            </a:pPr>
          </a:p>
          <a:p>
            <a:pPr algn="just">
              <a:lnSpc>
                <a:spcPts val="4949"/>
              </a:lnSpc>
              <a:spcBef>
                <a:spcPct val="0"/>
              </a:spcBef>
            </a:pPr>
            <a:r>
              <a:rPr lang="en-US" sz="3535">
                <a:solidFill>
                  <a:srgbClr val="FCFBFA"/>
                </a:solidFill>
                <a:latin typeface="Poppins Light"/>
              </a:rPr>
              <a:t>Amazon uses AI-powered chatbots and virtual assistants to provide 24/7 customer support. These chatbots can answer frequently asked questions, resolve common issues, and collect feedback from customers, reducing the burden on human customer service agents.</a:t>
            </a:r>
          </a:p>
        </p:txBody>
      </p:sp>
      <p:sp>
        <p:nvSpPr>
          <p:cNvPr name="Freeform 7" id="7"/>
          <p:cNvSpPr/>
          <p:nvPr/>
        </p:nvSpPr>
        <p:spPr>
          <a:xfrm flipH="true" flipV="false" rot="0">
            <a:off x="14340718" y="0"/>
            <a:ext cx="3730809" cy="2853967"/>
          </a:xfrm>
          <a:custGeom>
            <a:avLst/>
            <a:gdLst/>
            <a:ahLst/>
            <a:cxnLst/>
            <a:rect r="r" b="b" t="t" l="l"/>
            <a:pathLst>
              <a:path h="2853967" w="3730809">
                <a:moveTo>
                  <a:pt x="3730808" y="0"/>
                </a:moveTo>
                <a:lnTo>
                  <a:pt x="0" y="0"/>
                </a:lnTo>
                <a:lnTo>
                  <a:pt x="0" y="2853967"/>
                </a:lnTo>
                <a:lnTo>
                  <a:pt x="3730808" y="2853967"/>
                </a:lnTo>
                <a:lnTo>
                  <a:pt x="3730808" y="0"/>
                </a:lnTo>
                <a:close/>
              </a:path>
            </a:pathLst>
          </a:custGeom>
          <a:blipFill>
            <a:blip r:embed="rId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DAF0t-wQ_DM</dc:identifier>
  <dcterms:modified xsi:type="dcterms:W3CDTF">2011-08-01T06:04:30Z</dcterms:modified>
  <cp:revision>1</cp:revision>
  <dc:title>project</dc:title>
</cp:coreProperties>
</file>

<file path=docProps/thumbnail.jpeg>
</file>